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2"/>
  </p:notesMasterIdLst>
  <p:sldIdLst>
    <p:sldId id="258" r:id="rId2"/>
    <p:sldId id="498" r:id="rId3"/>
    <p:sldId id="499" r:id="rId4"/>
    <p:sldId id="476" r:id="rId5"/>
    <p:sldId id="495" r:id="rId6"/>
    <p:sldId id="474" r:id="rId7"/>
    <p:sldId id="493" r:id="rId8"/>
    <p:sldId id="494" r:id="rId9"/>
    <p:sldId id="496" r:id="rId10"/>
    <p:sldId id="497" r:id="rId11"/>
  </p:sldIdLst>
  <p:sldSz cx="18288000" cy="10287000"/>
  <p:notesSz cx="6858000" cy="9144000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004A94"/>
    <a:srgbClr val="8AAB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40" autoAdjust="0"/>
    <p:restoredTop sz="94622" autoAdjust="0"/>
  </p:normalViewPr>
  <p:slideViewPr>
    <p:cSldViewPr>
      <p:cViewPr varScale="1">
        <p:scale>
          <a:sx n="49" d="100"/>
          <a:sy n="49" d="100"/>
        </p:scale>
        <p:origin x="744" y="60"/>
      </p:cViewPr>
      <p:guideLst>
        <p:guide orient="horz" pos="213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15FF104-D4FA-447B-937A-48503EA07B6B}" type="datetimeFigureOut">
              <a:rPr lang="ru-RU"/>
              <a:pPr>
                <a:defRPr/>
              </a:pPr>
              <a:t>18.05.2021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7989F97C-DC18-4718-8D00-7BE0F735F4E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736777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100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CF4C54B9-99CA-4A51-8115-8DBBBDD3D1EE}" type="slidenum">
              <a:rPr lang="ru-RU" altLang="ru-RU" smtClean="0"/>
              <a:pPr/>
              <a:t>1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609004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6148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6B0E5C39-A676-40A6-B376-DF9318D2D7F6}" type="slidenum">
              <a:rPr lang="ru-RU" altLang="ru-RU" smtClean="0"/>
              <a:pPr/>
              <a:t>2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2431308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8196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9FD2E44D-EDBD-40ED-BC34-307C3B99C4DC}" type="slidenum">
              <a:rPr lang="ru-RU" altLang="ru-RU" smtClean="0"/>
              <a:pPr/>
              <a:t>3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924091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B090E-ED96-4337-98CD-5B158190A72F}" type="datetime1">
              <a:rPr lang="en-US"/>
              <a:pPr>
                <a:defRPr/>
              </a:pPr>
              <a:t>5/18/2021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1AAEF-7DC6-47DE-9E7F-FEAD29CA0381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180908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87268-8716-4B3F-B54F-E0D0A45184B8}" type="datetime1">
              <a:rPr lang="en-US"/>
              <a:pPr>
                <a:defRPr/>
              </a:pPr>
              <a:t>5/18/2021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2ADFE-F245-4949-AC43-0987D30AF513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526078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9546D-C8B4-4B75-8BFD-DF8988969D98}" type="datetime1">
              <a:rPr lang="en-US"/>
              <a:pPr>
                <a:defRPr/>
              </a:pPr>
              <a:t>5/18/2021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3650E-EAF9-4495-A7DF-856B4EB473D6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075254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9BF02-9AB0-4ED4-8B89-ABA84C1EA7B7}" type="datetime1">
              <a:rPr lang="en-US"/>
              <a:pPr>
                <a:defRPr/>
              </a:pPr>
              <a:t>5/18/2021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CA095-F3B1-42F0-9437-C9EA131DB342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964218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ECCD0-B46F-4FE7-821E-3ADA9A1C4A84}" type="datetime1">
              <a:rPr lang="en-US"/>
              <a:pPr>
                <a:defRPr/>
              </a:pPr>
              <a:t>5/18/2021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78399-AA12-4D35-9DBA-B35EB9712EF2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844049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C9C40-7C3D-4BFA-923B-9ABAE5F22503}" type="datetime1">
              <a:rPr lang="en-US"/>
              <a:pPr>
                <a:defRPr/>
              </a:pPr>
              <a:t>5/18/2021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61B2D-2208-446D-8916-5B117886ACFB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551878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A7C6E-DE7E-490E-90C1-AA57D9BD5C0E}" type="datetime1">
              <a:rPr lang="en-US"/>
              <a:pPr>
                <a:defRPr/>
              </a:pPr>
              <a:t>5/18/2021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31581-21BF-4EC3-A324-C102AC8C4077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270277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91254-F02F-4773-AB1A-03CEB1872E3F}" type="datetime1">
              <a:rPr lang="en-US"/>
              <a:pPr>
                <a:defRPr/>
              </a:pPr>
              <a:t>5/18/2021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1EE43-C3AE-4943-BEF0-E9C89BD64489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79894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F81FA-48A2-408B-ADF1-752E98E81E64}" type="datetime1">
              <a:rPr lang="en-US"/>
              <a:pPr>
                <a:defRPr/>
              </a:pPr>
              <a:t>5/18/2021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9044B-87B1-4771-9F6F-5CE96582B1F6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95568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78710-50AC-4993-B842-8093339F6542}" type="datetime1">
              <a:rPr lang="en-US"/>
              <a:pPr>
                <a:defRPr/>
              </a:pPr>
              <a:t>5/18/2021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10A33-C508-4AAD-961F-691318C9664C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206494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8705A-B700-42EE-8459-9F3A1DAFD921}" type="datetime1">
              <a:rPr lang="en-US"/>
              <a:pPr>
                <a:defRPr/>
              </a:pPr>
              <a:t>5/18/2021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53D3B-15D5-4361-AE1A-43D507B2E794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587972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6755574-F9BF-43D6-AD12-EE8253A280D7}" type="datetime1">
              <a:rPr lang="en-US"/>
              <a:pPr>
                <a:defRPr/>
              </a:pPr>
              <a:t>5/18/2021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D244A3B-F04C-494B-932F-7B9873229B7B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513" y="0"/>
            <a:ext cx="14187487" cy="82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Рисунок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665" y="1992313"/>
            <a:ext cx="14646275" cy="829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0" name="Rectangle 22"/>
          <p:cNvSpPr>
            <a:spLocks noChangeArrowheads="1"/>
          </p:cNvSpPr>
          <p:nvPr/>
        </p:nvSpPr>
        <p:spPr bwMode="auto">
          <a:xfrm>
            <a:off x="0" y="44450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082" name="Заголовок 1"/>
          <p:cNvSpPr txBox="1">
            <a:spLocks noChangeArrowheads="1"/>
          </p:cNvSpPr>
          <p:nvPr/>
        </p:nvSpPr>
        <p:spPr bwMode="auto">
          <a:xfrm>
            <a:off x="1506222" y="0"/>
            <a:ext cx="16781778" cy="3654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ru-RU" sz="5400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5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 </a:t>
            </a:r>
            <a:r>
              <a:rPr lang="ru-RU" altLang="ru-RU" sz="5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ЖАРАЁНИДА ХОРИЖИЙ ДАВЛАТЛАР ВА ХАЛҚАРО ТАШКИЛОТЛАР </a:t>
            </a:r>
            <a:r>
              <a:rPr lang="en-US" altLang="ru-RU" sz="5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ru-RU" altLang="ru-RU" sz="5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КУЗАТУВЧИЛАРИ</a:t>
            </a:r>
            <a:endParaRPr lang="ru-RU" altLang="ru-RU" sz="54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0" y="0"/>
            <a:ext cx="1506222" cy="10287000"/>
            <a:chOff x="0" y="1"/>
            <a:chExt cx="1506222" cy="10287000"/>
          </a:xfrm>
        </p:grpSpPr>
        <p:grpSp>
          <p:nvGrpSpPr>
            <p:cNvPr id="13" name="Group 2"/>
            <p:cNvGrpSpPr/>
            <p:nvPr/>
          </p:nvGrpSpPr>
          <p:grpSpPr>
            <a:xfrm>
              <a:off x="0" y="7496810"/>
              <a:ext cx="1333500" cy="2790191"/>
              <a:chOff x="0" y="0"/>
              <a:chExt cx="2653030" cy="2654300"/>
            </a:xfrm>
          </p:grpSpPr>
          <p:sp>
            <p:nvSpPr>
              <p:cNvPr id="17" name="Freeform 3"/>
              <p:cNvSpPr/>
              <p:nvPr/>
            </p:nvSpPr>
            <p:spPr>
              <a:xfrm>
                <a:off x="0" y="0"/>
                <a:ext cx="2653030" cy="2654300"/>
              </a:xfrm>
              <a:custGeom>
                <a:avLst/>
                <a:gdLst/>
                <a:ahLst/>
                <a:cxnLst/>
                <a:rect l="l" t="t" r="r" b="b"/>
                <a:pathLst>
                  <a:path w="2653030" h="2654300">
                    <a:moveTo>
                      <a:pt x="0" y="1535430"/>
                    </a:moveTo>
                    <a:lnTo>
                      <a:pt x="0" y="1463040"/>
                    </a:lnTo>
                    <a:lnTo>
                      <a:pt x="1463040" y="0"/>
                    </a:lnTo>
                    <a:lnTo>
                      <a:pt x="1535430" y="0"/>
                    </a:lnTo>
                    <a:lnTo>
                      <a:pt x="0" y="1535430"/>
                    </a:lnTo>
                    <a:close/>
                    <a:moveTo>
                      <a:pt x="1681480" y="0"/>
                    </a:moveTo>
                    <a:lnTo>
                      <a:pt x="1609090" y="0"/>
                    </a:lnTo>
                    <a:lnTo>
                      <a:pt x="0" y="1607820"/>
                    </a:lnTo>
                    <a:lnTo>
                      <a:pt x="0" y="1680210"/>
                    </a:lnTo>
                    <a:lnTo>
                      <a:pt x="1681480" y="0"/>
                    </a:lnTo>
                    <a:close/>
                    <a:moveTo>
                      <a:pt x="1390650" y="0"/>
                    </a:moveTo>
                    <a:lnTo>
                      <a:pt x="1318260" y="0"/>
                    </a:lnTo>
                    <a:lnTo>
                      <a:pt x="0" y="1318260"/>
                    </a:lnTo>
                    <a:lnTo>
                      <a:pt x="0" y="1390650"/>
                    </a:lnTo>
                    <a:lnTo>
                      <a:pt x="1390650" y="0"/>
                    </a:lnTo>
                    <a:close/>
                    <a:moveTo>
                      <a:pt x="1245870" y="0"/>
                    </a:moveTo>
                    <a:lnTo>
                      <a:pt x="1173480" y="0"/>
                    </a:lnTo>
                    <a:lnTo>
                      <a:pt x="0" y="1173480"/>
                    </a:lnTo>
                    <a:lnTo>
                      <a:pt x="0" y="1245870"/>
                    </a:lnTo>
                    <a:lnTo>
                      <a:pt x="1245870" y="0"/>
                    </a:lnTo>
                    <a:close/>
                    <a:moveTo>
                      <a:pt x="1826260" y="0"/>
                    </a:moveTo>
                    <a:lnTo>
                      <a:pt x="1753870" y="0"/>
                    </a:lnTo>
                    <a:lnTo>
                      <a:pt x="0" y="1753870"/>
                    </a:lnTo>
                    <a:lnTo>
                      <a:pt x="0" y="1826260"/>
                    </a:lnTo>
                    <a:lnTo>
                      <a:pt x="1826260" y="0"/>
                    </a:lnTo>
                    <a:close/>
                    <a:moveTo>
                      <a:pt x="2260600" y="0"/>
                    </a:moveTo>
                    <a:lnTo>
                      <a:pt x="2188210" y="0"/>
                    </a:lnTo>
                    <a:lnTo>
                      <a:pt x="0" y="2188210"/>
                    </a:lnTo>
                    <a:lnTo>
                      <a:pt x="0" y="2260600"/>
                    </a:lnTo>
                    <a:lnTo>
                      <a:pt x="2260600" y="0"/>
                    </a:lnTo>
                    <a:close/>
                    <a:moveTo>
                      <a:pt x="2551430" y="0"/>
                    </a:moveTo>
                    <a:lnTo>
                      <a:pt x="2479040" y="0"/>
                    </a:lnTo>
                    <a:lnTo>
                      <a:pt x="0" y="2479040"/>
                    </a:lnTo>
                    <a:lnTo>
                      <a:pt x="0" y="2551430"/>
                    </a:lnTo>
                    <a:lnTo>
                      <a:pt x="2551430" y="0"/>
                    </a:lnTo>
                    <a:close/>
                    <a:moveTo>
                      <a:pt x="2405380" y="0"/>
                    </a:moveTo>
                    <a:lnTo>
                      <a:pt x="2332990" y="0"/>
                    </a:lnTo>
                    <a:lnTo>
                      <a:pt x="0" y="2332990"/>
                    </a:lnTo>
                    <a:lnTo>
                      <a:pt x="0" y="2405380"/>
                    </a:lnTo>
                    <a:lnTo>
                      <a:pt x="2405380" y="0"/>
                    </a:lnTo>
                    <a:close/>
                    <a:moveTo>
                      <a:pt x="2115820" y="0"/>
                    </a:moveTo>
                    <a:lnTo>
                      <a:pt x="2043430" y="0"/>
                    </a:lnTo>
                    <a:lnTo>
                      <a:pt x="0" y="2043430"/>
                    </a:lnTo>
                    <a:lnTo>
                      <a:pt x="0" y="2115820"/>
                    </a:lnTo>
                    <a:lnTo>
                      <a:pt x="2115820" y="0"/>
                    </a:lnTo>
                    <a:close/>
                    <a:moveTo>
                      <a:pt x="375920" y="0"/>
                    </a:moveTo>
                    <a:lnTo>
                      <a:pt x="303530" y="0"/>
                    </a:lnTo>
                    <a:lnTo>
                      <a:pt x="0" y="303530"/>
                    </a:lnTo>
                    <a:lnTo>
                      <a:pt x="0" y="375920"/>
                    </a:lnTo>
                    <a:lnTo>
                      <a:pt x="375920" y="0"/>
                    </a:lnTo>
                    <a:close/>
                    <a:moveTo>
                      <a:pt x="1101090" y="0"/>
                    </a:moveTo>
                    <a:lnTo>
                      <a:pt x="1028700" y="0"/>
                    </a:lnTo>
                    <a:lnTo>
                      <a:pt x="0" y="1028700"/>
                    </a:lnTo>
                    <a:lnTo>
                      <a:pt x="0" y="1101090"/>
                    </a:lnTo>
                    <a:lnTo>
                      <a:pt x="1101090" y="0"/>
                    </a:lnTo>
                    <a:close/>
                    <a:moveTo>
                      <a:pt x="2653030" y="0"/>
                    </a:moveTo>
                    <a:lnTo>
                      <a:pt x="2623820" y="0"/>
                    </a:lnTo>
                    <a:lnTo>
                      <a:pt x="0" y="2623820"/>
                    </a:lnTo>
                    <a:lnTo>
                      <a:pt x="0" y="2653030"/>
                    </a:lnTo>
                    <a:lnTo>
                      <a:pt x="43180" y="2653030"/>
                    </a:lnTo>
                    <a:lnTo>
                      <a:pt x="2653030" y="43180"/>
                    </a:lnTo>
                    <a:lnTo>
                      <a:pt x="2653030" y="0"/>
                    </a:lnTo>
                    <a:close/>
                    <a:moveTo>
                      <a:pt x="520700" y="0"/>
                    </a:moveTo>
                    <a:lnTo>
                      <a:pt x="448310" y="0"/>
                    </a:lnTo>
                    <a:lnTo>
                      <a:pt x="0" y="448310"/>
                    </a:lnTo>
                    <a:lnTo>
                      <a:pt x="0" y="520700"/>
                    </a:lnTo>
                    <a:lnTo>
                      <a:pt x="520700" y="0"/>
                    </a:lnTo>
                    <a:close/>
                    <a:moveTo>
                      <a:pt x="85090" y="0"/>
                    </a:moveTo>
                    <a:lnTo>
                      <a:pt x="12700" y="0"/>
                    </a:lnTo>
                    <a:lnTo>
                      <a:pt x="0" y="12700"/>
                    </a:lnTo>
                    <a:lnTo>
                      <a:pt x="0" y="85090"/>
                    </a:lnTo>
                    <a:lnTo>
                      <a:pt x="85090" y="0"/>
                    </a:lnTo>
                    <a:close/>
                    <a:moveTo>
                      <a:pt x="231140" y="0"/>
                    </a:moveTo>
                    <a:lnTo>
                      <a:pt x="158750" y="0"/>
                    </a:lnTo>
                    <a:lnTo>
                      <a:pt x="0" y="157480"/>
                    </a:lnTo>
                    <a:lnTo>
                      <a:pt x="0" y="229870"/>
                    </a:lnTo>
                    <a:lnTo>
                      <a:pt x="231140" y="0"/>
                    </a:lnTo>
                    <a:close/>
                    <a:moveTo>
                      <a:pt x="0" y="956310"/>
                    </a:moveTo>
                    <a:lnTo>
                      <a:pt x="956310" y="0"/>
                    </a:lnTo>
                    <a:lnTo>
                      <a:pt x="883920" y="0"/>
                    </a:lnTo>
                    <a:lnTo>
                      <a:pt x="0" y="882650"/>
                    </a:lnTo>
                    <a:lnTo>
                      <a:pt x="0" y="956310"/>
                    </a:lnTo>
                    <a:close/>
                    <a:moveTo>
                      <a:pt x="665480" y="0"/>
                    </a:moveTo>
                    <a:lnTo>
                      <a:pt x="593090" y="0"/>
                    </a:lnTo>
                    <a:lnTo>
                      <a:pt x="0" y="593090"/>
                    </a:lnTo>
                    <a:lnTo>
                      <a:pt x="0" y="665480"/>
                    </a:lnTo>
                    <a:lnTo>
                      <a:pt x="665480" y="0"/>
                    </a:lnTo>
                    <a:close/>
                    <a:moveTo>
                      <a:pt x="810260" y="0"/>
                    </a:moveTo>
                    <a:lnTo>
                      <a:pt x="737870" y="0"/>
                    </a:lnTo>
                    <a:lnTo>
                      <a:pt x="0" y="737870"/>
                    </a:lnTo>
                    <a:lnTo>
                      <a:pt x="0" y="810260"/>
                    </a:lnTo>
                    <a:lnTo>
                      <a:pt x="810260" y="0"/>
                    </a:lnTo>
                    <a:close/>
                    <a:moveTo>
                      <a:pt x="1971040" y="0"/>
                    </a:moveTo>
                    <a:lnTo>
                      <a:pt x="1898650" y="0"/>
                    </a:lnTo>
                    <a:lnTo>
                      <a:pt x="0" y="1898650"/>
                    </a:lnTo>
                    <a:lnTo>
                      <a:pt x="0" y="1971040"/>
                    </a:lnTo>
                    <a:lnTo>
                      <a:pt x="1971040" y="0"/>
                    </a:lnTo>
                    <a:close/>
                    <a:moveTo>
                      <a:pt x="2653030" y="1783080"/>
                    </a:moveTo>
                    <a:lnTo>
                      <a:pt x="2653030" y="1710690"/>
                    </a:lnTo>
                    <a:lnTo>
                      <a:pt x="1710690" y="2653030"/>
                    </a:lnTo>
                    <a:lnTo>
                      <a:pt x="1783080" y="2653030"/>
                    </a:lnTo>
                    <a:lnTo>
                      <a:pt x="2653030" y="1783080"/>
                    </a:lnTo>
                    <a:close/>
                    <a:moveTo>
                      <a:pt x="2653030" y="1927860"/>
                    </a:moveTo>
                    <a:lnTo>
                      <a:pt x="2653030" y="1855470"/>
                    </a:lnTo>
                    <a:lnTo>
                      <a:pt x="1855470" y="2653030"/>
                    </a:lnTo>
                    <a:lnTo>
                      <a:pt x="1927860" y="2653030"/>
                    </a:lnTo>
                    <a:lnTo>
                      <a:pt x="2653030" y="1927860"/>
                    </a:lnTo>
                    <a:close/>
                    <a:moveTo>
                      <a:pt x="2653030" y="2072640"/>
                    </a:moveTo>
                    <a:lnTo>
                      <a:pt x="2653030" y="2000250"/>
                    </a:lnTo>
                    <a:lnTo>
                      <a:pt x="2000250" y="2653030"/>
                    </a:lnTo>
                    <a:lnTo>
                      <a:pt x="2072640" y="2653030"/>
                    </a:lnTo>
                    <a:lnTo>
                      <a:pt x="2653030" y="2072640"/>
                    </a:lnTo>
                    <a:close/>
                    <a:moveTo>
                      <a:pt x="2653030" y="1638300"/>
                    </a:moveTo>
                    <a:lnTo>
                      <a:pt x="2653030" y="1565910"/>
                    </a:lnTo>
                    <a:lnTo>
                      <a:pt x="1564640" y="2654300"/>
                    </a:lnTo>
                    <a:lnTo>
                      <a:pt x="1637030" y="2654300"/>
                    </a:lnTo>
                    <a:lnTo>
                      <a:pt x="2653030" y="1638300"/>
                    </a:lnTo>
                    <a:close/>
                    <a:moveTo>
                      <a:pt x="2217420" y="2653030"/>
                    </a:moveTo>
                    <a:lnTo>
                      <a:pt x="2653030" y="2217420"/>
                    </a:lnTo>
                    <a:lnTo>
                      <a:pt x="2653030" y="2145030"/>
                    </a:lnTo>
                    <a:lnTo>
                      <a:pt x="2145030" y="2653030"/>
                    </a:lnTo>
                    <a:lnTo>
                      <a:pt x="2217420" y="2653030"/>
                    </a:lnTo>
                    <a:close/>
                    <a:moveTo>
                      <a:pt x="2653030" y="2580640"/>
                    </a:moveTo>
                    <a:lnTo>
                      <a:pt x="2580640" y="2653030"/>
                    </a:lnTo>
                    <a:lnTo>
                      <a:pt x="2653030" y="2653030"/>
                    </a:lnTo>
                    <a:lnTo>
                      <a:pt x="2653030" y="2580640"/>
                    </a:lnTo>
                    <a:close/>
                    <a:moveTo>
                      <a:pt x="2653030" y="2508250"/>
                    </a:moveTo>
                    <a:lnTo>
                      <a:pt x="2653030" y="2435860"/>
                    </a:lnTo>
                    <a:lnTo>
                      <a:pt x="2435860" y="2653030"/>
                    </a:lnTo>
                    <a:lnTo>
                      <a:pt x="2508250" y="2653030"/>
                    </a:lnTo>
                    <a:lnTo>
                      <a:pt x="2653030" y="2508250"/>
                    </a:lnTo>
                    <a:close/>
                    <a:moveTo>
                      <a:pt x="2653030" y="2363470"/>
                    </a:moveTo>
                    <a:lnTo>
                      <a:pt x="2653030" y="2291080"/>
                    </a:lnTo>
                    <a:lnTo>
                      <a:pt x="2291080" y="2653030"/>
                    </a:lnTo>
                    <a:lnTo>
                      <a:pt x="2363470" y="2653030"/>
                    </a:lnTo>
                    <a:lnTo>
                      <a:pt x="2653030" y="2363470"/>
                    </a:lnTo>
                    <a:close/>
                    <a:moveTo>
                      <a:pt x="2653030" y="1492250"/>
                    </a:moveTo>
                    <a:lnTo>
                      <a:pt x="2653030" y="1419860"/>
                    </a:lnTo>
                    <a:lnTo>
                      <a:pt x="1419860" y="2653030"/>
                    </a:lnTo>
                    <a:lnTo>
                      <a:pt x="1492250" y="2653030"/>
                    </a:lnTo>
                    <a:lnTo>
                      <a:pt x="2653030" y="1492250"/>
                    </a:lnTo>
                    <a:close/>
                    <a:moveTo>
                      <a:pt x="2653030" y="187960"/>
                    </a:moveTo>
                    <a:lnTo>
                      <a:pt x="2653030" y="115570"/>
                    </a:lnTo>
                    <a:lnTo>
                      <a:pt x="115570" y="2653030"/>
                    </a:lnTo>
                    <a:lnTo>
                      <a:pt x="187960" y="2653030"/>
                    </a:lnTo>
                    <a:lnTo>
                      <a:pt x="2653030" y="187960"/>
                    </a:lnTo>
                    <a:close/>
                    <a:moveTo>
                      <a:pt x="2653030" y="622300"/>
                    </a:moveTo>
                    <a:lnTo>
                      <a:pt x="2653030" y="549910"/>
                    </a:lnTo>
                    <a:lnTo>
                      <a:pt x="549910" y="2653030"/>
                    </a:lnTo>
                    <a:lnTo>
                      <a:pt x="622300" y="2653030"/>
                    </a:lnTo>
                    <a:lnTo>
                      <a:pt x="2653030" y="622300"/>
                    </a:lnTo>
                    <a:close/>
                    <a:moveTo>
                      <a:pt x="2653030" y="477520"/>
                    </a:moveTo>
                    <a:lnTo>
                      <a:pt x="2653030" y="405130"/>
                    </a:lnTo>
                    <a:lnTo>
                      <a:pt x="405130" y="2653030"/>
                    </a:lnTo>
                    <a:lnTo>
                      <a:pt x="477520" y="2653030"/>
                    </a:lnTo>
                    <a:lnTo>
                      <a:pt x="2653030" y="477520"/>
                    </a:lnTo>
                    <a:close/>
                    <a:moveTo>
                      <a:pt x="2653030" y="1347470"/>
                    </a:moveTo>
                    <a:lnTo>
                      <a:pt x="2653030" y="1275080"/>
                    </a:lnTo>
                    <a:lnTo>
                      <a:pt x="1275080" y="2653030"/>
                    </a:lnTo>
                    <a:lnTo>
                      <a:pt x="1347470" y="2653030"/>
                    </a:lnTo>
                    <a:lnTo>
                      <a:pt x="2653030" y="1347470"/>
                    </a:lnTo>
                    <a:close/>
                    <a:moveTo>
                      <a:pt x="2653030" y="767080"/>
                    </a:moveTo>
                    <a:lnTo>
                      <a:pt x="2653030" y="694690"/>
                    </a:lnTo>
                    <a:lnTo>
                      <a:pt x="694690" y="2653030"/>
                    </a:lnTo>
                    <a:lnTo>
                      <a:pt x="767080" y="2653030"/>
                    </a:lnTo>
                    <a:lnTo>
                      <a:pt x="2653030" y="767080"/>
                    </a:lnTo>
                    <a:close/>
                    <a:moveTo>
                      <a:pt x="2653030" y="332740"/>
                    </a:moveTo>
                    <a:lnTo>
                      <a:pt x="2653030" y="260350"/>
                    </a:lnTo>
                    <a:lnTo>
                      <a:pt x="260350" y="2653030"/>
                    </a:lnTo>
                    <a:lnTo>
                      <a:pt x="332740" y="2653030"/>
                    </a:lnTo>
                    <a:lnTo>
                      <a:pt x="2653030" y="332740"/>
                    </a:lnTo>
                    <a:close/>
                    <a:moveTo>
                      <a:pt x="2653030" y="1202690"/>
                    </a:moveTo>
                    <a:lnTo>
                      <a:pt x="2653030" y="1130300"/>
                    </a:lnTo>
                    <a:lnTo>
                      <a:pt x="1130300" y="2653030"/>
                    </a:lnTo>
                    <a:lnTo>
                      <a:pt x="1202690" y="2653030"/>
                    </a:lnTo>
                    <a:lnTo>
                      <a:pt x="2653030" y="1202690"/>
                    </a:lnTo>
                    <a:close/>
                    <a:moveTo>
                      <a:pt x="2653030" y="913130"/>
                    </a:moveTo>
                    <a:lnTo>
                      <a:pt x="2653030" y="840740"/>
                    </a:lnTo>
                    <a:lnTo>
                      <a:pt x="840740" y="2653030"/>
                    </a:lnTo>
                    <a:lnTo>
                      <a:pt x="913130" y="2653030"/>
                    </a:lnTo>
                    <a:lnTo>
                      <a:pt x="2653030" y="913130"/>
                    </a:lnTo>
                    <a:close/>
                    <a:moveTo>
                      <a:pt x="2653030" y="1057910"/>
                    </a:moveTo>
                    <a:lnTo>
                      <a:pt x="2653030" y="985520"/>
                    </a:lnTo>
                    <a:lnTo>
                      <a:pt x="985520" y="2653030"/>
                    </a:lnTo>
                    <a:lnTo>
                      <a:pt x="1057910" y="2653030"/>
                    </a:lnTo>
                    <a:lnTo>
                      <a:pt x="2653030" y="1057910"/>
                    </a:lnTo>
                    <a:close/>
                  </a:path>
                </a:pathLst>
              </a:custGeom>
              <a:solidFill>
                <a:srgbClr val="004A94"/>
              </a:solidFill>
            </p:spPr>
            <p:txBody>
              <a:bodyPr/>
              <a:lstStyle/>
              <a:p>
                <a:endParaRPr lang="ru-RU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4" name="AutoShape 13"/>
            <p:cNvSpPr/>
            <p:nvPr/>
          </p:nvSpPr>
          <p:spPr>
            <a:xfrm rot="16200000" flipV="1">
              <a:off x="88176" y="8868956"/>
              <a:ext cx="2790191" cy="459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/>
              </a:solidFill>
            </a:ln>
          </p:spPr>
          <p:txBody>
            <a:bodyPr/>
            <a:lstStyle/>
            <a:p>
              <a:endParaRPr lang="ru-RU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AutoShape 4"/>
            <p:cNvSpPr/>
            <p:nvPr/>
          </p:nvSpPr>
          <p:spPr>
            <a:xfrm>
              <a:off x="0" y="2"/>
              <a:ext cx="1333500" cy="7353300"/>
            </a:xfrm>
            <a:prstGeom prst="rect">
              <a:avLst/>
            </a:prstGeom>
            <a:solidFill>
              <a:srgbClr val="245A8C"/>
            </a:solidFill>
          </p:spPr>
          <p:txBody>
            <a:bodyPr/>
            <a:lstStyle/>
            <a:p>
              <a:endParaRPr lang="ru-RU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AutoShape 13"/>
            <p:cNvSpPr/>
            <p:nvPr/>
          </p:nvSpPr>
          <p:spPr>
            <a:xfrm rot="16200000">
              <a:off x="-2193380" y="3653702"/>
              <a:ext cx="7353302" cy="459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/>
              </a:solidFill>
            </a:ln>
          </p:spPr>
          <p:txBody>
            <a:bodyPr/>
            <a:lstStyle/>
            <a:p>
              <a:endParaRPr lang="ru-RU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9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0331" y="4303073"/>
            <a:ext cx="4340225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4100042" y="3486"/>
            <a:ext cx="14187959" cy="82938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6222" y="1993158"/>
            <a:ext cx="14645634" cy="8293842"/>
          </a:xfrm>
          <a:prstGeom prst="rect">
            <a:avLst/>
          </a:prstGeom>
        </p:spPr>
      </p:pic>
      <p:sp>
        <p:nvSpPr>
          <p:cNvPr id="7" name="Текст 2"/>
          <p:cNvSpPr txBox="1">
            <a:spLocks/>
          </p:cNvSpPr>
          <p:nvPr/>
        </p:nvSpPr>
        <p:spPr bwMode="auto">
          <a:xfrm>
            <a:off x="4755698" y="4161063"/>
            <a:ext cx="100584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z-Cyrl-UZ" sz="6000" b="1" dirty="0" smtClean="0">
                <a:solidFill>
                  <a:srgbClr val="245A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ЭЪТИБОРИНГИЗ УЧУН РАҲМАТ!</a:t>
            </a:r>
            <a:endParaRPr lang="ru-RU" sz="6000" b="1" dirty="0">
              <a:solidFill>
                <a:srgbClr val="245A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0" y="1"/>
            <a:ext cx="1506222" cy="10287000"/>
            <a:chOff x="0" y="1"/>
            <a:chExt cx="1506222" cy="10287000"/>
          </a:xfrm>
        </p:grpSpPr>
        <p:grpSp>
          <p:nvGrpSpPr>
            <p:cNvPr id="8" name="Group 2"/>
            <p:cNvGrpSpPr/>
            <p:nvPr/>
          </p:nvGrpSpPr>
          <p:grpSpPr>
            <a:xfrm>
              <a:off x="0" y="7496810"/>
              <a:ext cx="1333500" cy="2790191"/>
              <a:chOff x="0" y="0"/>
              <a:chExt cx="2653030" cy="2654300"/>
            </a:xfrm>
          </p:grpSpPr>
          <p:sp>
            <p:nvSpPr>
              <p:cNvPr id="9" name="Freeform 3"/>
              <p:cNvSpPr/>
              <p:nvPr/>
            </p:nvSpPr>
            <p:spPr>
              <a:xfrm>
                <a:off x="0" y="0"/>
                <a:ext cx="2653030" cy="2654300"/>
              </a:xfrm>
              <a:custGeom>
                <a:avLst/>
                <a:gdLst/>
                <a:ahLst/>
                <a:cxnLst/>
                <a:rect l="l" t="t" r="r" b="b"/>
                <a:pathLst>
                  <a:path w="2653030" h="2654300">
                    <a:moveTo>
                      <a:pt x="0" y="1535430"/>
                    </a:moveTo>
                    <a:lnTo>
                      <a:pt x="0" y="1463040"/>
                    </a:lnTo>
                    <a:lnTo>
                      <a:pt x="1463040" y="0"/>
                    </a:lnTo>
                    <a:lnTo>
                      <a:pt x="1535430" y="0"/>
                    </a:lnTo>
                    <a:lnTo>
                      <a:pt x="0" y="1535430"/>
                    </a:lnTo>
                    <a:close/>
                    <a:moveTo>
                      <a:pt x="1681480" y="0"/>
                    </a:moveTo>
                    <a:lnTo>
                      <a:pt x="1609090" y="0"/>
                    </a:lnTo>
                    <a:lnTo>
                      <a:pt x="0" y="1607820"/>
                    </a:lnTo>
                    <a:lnTo>
                      <a:pt x="0" y="1680210"/>
                    </a:lnTo>
                    <a:lnTo>
                      <a:pt x="1681480" y="0"/>
                    </a:lnTo>
                    <a:close/>
                    <a:moveTo>
                      <a:pt x="1390650" y="0"/>
                    </a:moveTo>
                    <a:lnTo>
                      <a:pt x="1318260" y="0"/>
                    </a:lnTo>
                    <a:lnTo>
                      <a:pt x="0" y="1318260"/>
                    </a:lnTo>
                    <a:lnTo>
                      <a:pt x="0" y="1390650"/>
                    </a:lnTo>
                    <a:lnTo>
                      <a:pt x="1390650" y="0"/>
                    </a:lnTo>
                    <a:close/>
                    <a:moveTo>
                      <a:pt x="1245870" y="0"/>
                    </a:moveTo>
                    <a:lnTo>
                      <a:pt x="1173480" y="0"/>
                    </a:lnTo>
                    <a:lnTo>
                      <a:pt x="0" y="1173480"/>
                    </a:lnTo>
                    <a:lnTo>
                      <a:pt x="0" y="1245870"/>
                    </a:lnTo>
                    <a:lnTo>
                      <a:pt x="1245870" y="0"/>
                    </a:lnTo>
                    <a:close/>
                    <a:moveTo>
                      <a:pt x="1826260" y="0"/>
                    </a:moveTo>
                    <a:lnTo>
                      <a:pt x="1753870" y="0"/>
                    </a:lnTo>
                    <a:lnTo>
                      <a:pt x="0" y="1753870"/>
                    </a:lnTo>
                    <a:lnTo>
                      <a:pt x="0" y="1826260"/>
                    </a:lnTo>
                    <a:lnTo>
                      <a:pt x="1826260" y="0"/>
                    </a:lnTo>
                    <a:close/>
                    <a:moveTo>
                      <a:pt x="2260600" y="0"/>
                    </a:moveTo>
                    <a:lnTo>
                      <a:pt x="2188210" y="0"/>
                    </a:lnTo>
                    <a:lnTo>
                      <a:pt x="0" y="2188210"/>
                    </a:lnTo>
                    <a:lnTo>
                      <a:pt x="0" y="2260600"/>
                    </a:lnTo>
                    <a:lnTo>
                      <a:pt x="2260600" y="0"/>
                    </a:lnTo>
                    <a:close/>
                    <a:moveTo>
                      <a:pt x="2551430" y="0"/>
                    </a:moveTo>
                    <a:lnTo>
                      <a:pt x="2479040" y="0"/>
                    </a:lnTo>
                    <a:lnTo>
                      <a:pt x="0" y="2479040"/>
                    </a:lnTo>
                    <a:lnTo>
                      <a:pt x="0" y="2551430"/>
                    </a:lnTo>
                    <a:lnTo>
                      <a:pt x="2551430" y="0"/>
                    </a:lnTo>
                    <a:close/>
                    <a:moveTo>
                      <a:pt x="2405380" y="0"/>
                    </a:moveTo>
                    <a:lnTo>
                      <a:pt x="2332990" y="0"/>
                    </a:lnTo>
                    <a:lnTo>
                      <a:pt x="0" y="2332990"/>
                    </a:lnTo>
                    <a:lnTo>
                      <a:pt x="0" y="2405380"/>
                    </a:lnTo>
                    <a:lnTo>
                      <a:pt x="2405380" y="0"/>
                    </a:lnTo>
                    <a:close/>
                    <a:moveTo>
                      <a:pt x="2115820" y="0"/>
                    </a:moveTo>
                    <a:lnTo>
                      <a:pt x="2043430" y="0"/>
                    </a:lnTo>
                    <a:lnTo>
                      <a:pt x="0" y="2043430"/>
                    </a:lnTo>
                    <a:lnTo>
                      <a:pt x="0" y="2115820"/>
                    </a:lnTo>
                    <a:lnTo>
                      <a:pt x="2115820" y="0"/>
                    </a:lnTo>
                    <a:close/>
                    <a:moveTo>
                      <a:pt x="375920" y="0"/>
                    </a:moveTo>
                    <a:lnTo>
                      <a:pt x="303530" y="0"/>
                    </a:lnTo>
                    <a:lnTo>
                      <a:pt x="0" y="303530"/>
                    </a:lnTo>
                    <a:lnTo>
                      <a:pt x="0" y="375920"/>
                    </a:lnTo>
                    <a:lnTo>
                      <a:pt x="375920" y="0"/>
                    </a:lnTo>
                    <a:close/>
                    <a:moveTo>
                      <a:pt x="1101090" y="0"/>
                    </a:moveTo>
                    <a:lnTo>
                      <a:pt x="1028700" y="0"/>
                    </a:lnTo>
                    <a:lnTo>
                      <a:pt x="0" y="1028700"/>
                    </a:lnTo>
                    <a:lnTo>
                      <a:pt x="0" y="1101090"/>
                    </a:lnTo>
                    <a:lnTo>
                      <a:pt x="1101090" y="0"/>
                    </a:lnTo>
                    <a:close/>
                    <a:moveTo>
                      <a:pt x="2653030" y="0"/>
                    </a:moveTo>
                    <a:lnTo>
                      <a:pt x="2623820" y="0"/>
                    </a:lnTo>
                    <a:lnTo>
                      <a:pt x="0" y="2623820"/>
                    </a:lnTo>
                    <a:lnTo>
                      <a:pt x="0" y="2653030"/>
                    </a:lnTo>
                    <a:lnTo>
                      <a:pt x="43180" y="2653030"/>
                    </a:lnTo>
                    <a:lnTo>
                      <a:pt x="2653030" y="43180"/>
                    </a:lnTo>
                    <a:lnTo>
                      <a:pt x="2653030" y="0"/>
                    </a:lnTo>
                    <a:close/>
                    <a:moveTo>
                      <a:pt x="520700" y="0"/>
                    </a:moveTo>
                    <a:lnTo>
                      <a:pt x="448310" y="0"/>
                    </a:lnTo>
                    <a:lnTo>
                      <a:pt x="0" y="448310"/>
                    </a:lnTo>
                    <a:lnTo>
                      <a:pt x="0" y="520700"/>
                    </a:lnTo>
                    <a:lnTo>
                      <a:pt x="520700" y="0"/>
                    </a:lnTo>
                    <a:close/>
                    <a:moveTo>
                      <a:pt x="85090" y="0"/>
                    </a:moveTo>
                    <a:lnTo>
                      <a:pt x="12700" y="0"/>
                    </a:lnTo>
                    <a:lnTo>
                      <a:pt x="0" y="12700"/>
                    </a:lnTo>
                    <a:lnTo>
                      <a:pt x="0" y="85090"/>
                    </a:lnTo>
                    <a:lnTo>
                      <a:pt x="85090" y="0"/>
                    </a:lnTo>
                    <a:close/>
                    <a:moveTo>
                      <a:pt x="231140" y="0"/>
                    </a:moveTo>
                    <a:lnTo>
                      <a:pt x="158750" y="0"/>
                    </a:lnTo>
                    <a:lnTo>
                      <a:pt x="0" y="157480"/>
                    </a:lnTo>
                    <a:lnTo>
                      <a:pt x="0" y="229870"/>
                    </a:lnTo>
                    <a:lnTo>
                      <a:pt x="231140" y="0"/>
                    </a:lnTo>
                    <a:close/>
                    <a:moveTo>
                      <a:pt x="0" y="956310"/>
                    </a:moveTo>
                    <a:lnTo>
                      <a:pt x="956310" y="0"/>
                    </a:lnTo>
                    <a:lnTo>
                      <a:pt x="883920" y="0"/>
                    </a:lnTo>
                    <a:lnTo>
                      <a:pt x="0" y="882650"/>
                    </a:lnTo>
                    <a:lnTo>
                      <a:pt x="0" y="956310"/>
                    </a:lnTo>
                    <a:close/>
                    <a:moveTo>
                      <a:pt x="665480" y="0"/>
                    </a:moveTo>
                    <a:lnTo>
                      <a:pt x="593090" y="0"/>
                    </a:lnTo>
                    <a:lnTo>
                      <a:pt x="0" y="593090"/>
                    </a:lnTo>
                    <a:lnTo>
                      <a:pt x="0" y="665480"/>
                    </a:lnTo>
                    <a:lnTo>
                      <a:pt x="665480" y="0"/>
                    </a:lnTo>
                    <a:close/>
                    <a:moveTo>
                      <a:pt x="810260" y="0"/>
                    </a:moveTo>
                    <a:lnTo>
                      <a:pt x="737870" y="0"/>
                    </a:lnTo>
                    <a:lnTo>
                      <a:pt x="0" y="737870"/>
                    </a:lnTo>
                    <a:lnTo>
                      <a:pt x="0" y="810260"/>
                    </a:lnTo>
                    <a:lnTo>
                      <a:pt x="810260" y="0"/>
                    </a:lnTo>
                    <a:close/>
                    <a:moveTo>
                      <a:pt x="1971040" y="0"/>
                    </a:moveTo>
                    <a:lnTo>
                      <a:pt x="1898650" y="0"/>
                    </a:lnTo>
                    <a:lnTo>
                      <a:pt x="0" y="1898650"/>
                    </a:lnTo>
                    <a:lnTo>
                      <a:pt x="0" y="1971040"/>
                    </a:lnTo>
                    <a:lnTo>
                      <a:pt x="1971040" y="0"/>
                    </a:lnTo>
                    <a:close/>
                    <a:moveTo>
                      <a:pt x="2653030" y="1783080"/>
                    </a:moveTo>
                    <a:lnTo>
                      <a:pt x="2653030" y="1710690"/>
                    </a:lnTo>
                    <a:lnTo>
                      <a:pt x="1710690" y="2653030"/>
                    </a:lnTo>
                    <a:lnTo>
                      <a:pt x="1783080" y="2653030"/>
                    </a:lnTo>
                    <a:lnTo>
                      <a:pt x="2653030" y="1783080"/>
                    </a:lnTo>
                    <a:close/>
                    <a:moveTo>
                      <a:pt x="2653030" y="1927860"/>
                    </a:moveTo>
                    <a:lnTo>
                      <a:pt x="2653030" y="1855470"/>
                    </a:lnTo>
                    <a:lnTo>
                      <a:pt x="1855470" y="2653030"/>
                    </a:lnTo>
                    <a:lnTo>
                      <a:pt x="1927860" y="2653030"/>
                    </a:lnTo>
                    <a:lnTo>
                      <a:pt x="2653030" y="1927860"/>
                    </a:lnTo>
                    <a:close/>
                    <a:moveTo>
                      <a:pt x="2653030" y="2072640"/>
                    </a:moveTo>
                    <a:lnTo>
                      <a:pt x="2653030" y="2000250"/>
                    </a:lnTo>
                    <a:lnTo>
                      <a:pt x="2000250" y="2653030"/>
                    </a:lnTo>
                    <a:lnTo>
                      <a:pt x="2072640" y="2653030"/>
                    </a:lnTo>
                    <a:lnTo>
                      <a:pt x="2653030" y="2072640"/>
                    </a:lnTo>
                    <a:close/>
                    <a:moveTo>
                      <a:pt x="2653030" y="1638300"/>
                    </a:moveTo>
                    <a:lnTo>
                      <a:pt x="2653030" y="1565910"/>
                    </a:lnTo>
                    <a:lnTo>
                      <a:pt x="1564640" y="2654300"/>
                    </a:lnTo>
                    <a:lnTo>
                      <a:pt x="1637030" y="2654300"/>
                    </a:lnTo>
                    <a:lnTo>
                      <a:pt x="2653030" y="1638300"/>
                    </a:lnTo>
                    <a:close/>
                    <a:moveTo>
                      <a:pt x="2217420" y="2653030"/>
                    </a:moveTo>
                    <a:lnTo>
                      <a:pt x="2653030" y="2217420"/>
                    </a:lnTo>
                    <a:lnTo>
                      <a:pt x="2653030" y="2145030"/>
                    </a:lnTo>
                    <a:lnTo>
                      <a:pt x="2145030" y="2653030"/>
                    </a:lnTo>
                    <a:lnTo>
                      <a:pt x="2217420" y="2653030"/>
                    </a:lnTo>
                    <a:close/>
                    <a:moveTo>
                      <a:pt x="2653030" y="2580640"/>
                    </a:moveTo>
                    <a:lnTo>
                      <a:pt x="2580640" y="2653030"/>
                    </a:lnTo>
                    <a:lnTo>
                      <a:pt x="2653030" y="2653030"/>
                    </a:lnTo>
                    <a:lnTo>
                      <a:pt x="2653030" y="2580640"/>
                    </a:lnTo>
                    <a:close/>
                    <a:moveTo>
                      <a:pt x="2653030" y="2508250"/>
                    </a:moveTo>
                    <a:lnTo>
                      <a:pt x="2653030" y="2435860"/>
                    </a:lnTo>
                    <a:lnTo>
                      <a:pt x="2435860" y="2653030"/>
                    </a:lnTo>
                    <a:lnTo>
                      <a:pt x="2508250" y="2653030"/>
                    </a:lnTo>
                    <a:lnTo>
                      <a:pt x="2653030" y="2508250"/>
                    </a:lnTo>
                    <a:close/>
                    <a:moveTo>
                      <a:pt x="2653030" y="2363470"/>
                    </a:moveTo>
                    <a:lnTo>
                      <a:pt x="2653030" y="2291080"/>
                    </a:lnTo>
                    <a:lnTo>
                      <a:pt x="2291080" y="2653030"/>
                    </a:lnTo>
                    <a:lnTo>
                      <a:pt x="2363470" y="2653030"/>
                    </a:lnTo>
                    <a:lnTo>
                      <a:pt x="2653030" y="2363470"/>
                    </a:lnTo>
                    <a:close/>
                    <a:moveTo>
                      <a:pt x="2653030" y="1492250"/>
                    </a:moveTo>
                    <a:lnTo>
                      <a:pt x="2653030" y="1419860"/>
                    </a:lnTo>
                    <a:lnTo>
                      <a:pt x="1419860" y="2653030"/>
                    </a:lnTo>
                    <a:lnTo>
                      <a:pt x="1492250" y="2653030"/>
                    </a:lnTo>
                    <a:lnTo>
                      <a:pt x="2653030" y="1492250"/>
                    </a:lnTo>
                    <a:close/>
                    <a:moveTo>
                      <a:pt x="2653030" y="187960"/>
                    </a:moveTo>
                    <a:lnTo>
                      <a:pt x="2653030" y="115570"/>
                    </a:lnTo>
                    <a:lnTo>
                      <a:pt x="115570" y="2653030"/>
                    </a:lnTo>
                    <a:lnTo>
                      <a:pt x="187960" y="2653030"/>
                    </a:lnTo>
                    <a:lnTo>
                      <a:pt x="2653030" y="187960"/>
                    </a:lnTo>
                    <a:close/>
                    <a:moveTo>
                      <a:pt x="2653030" y="622300"/>
                    </a:moveTo>
                    <a:lnTo>
                      <a:pt x="2653030" y="549910"/>
                    </a:lnTo>
                    <a:lnTo>
                      <a:pt x="549910" y="2653030"/>
                    </a:lnTo>
                    <a:lnTo>
                      <a:pt x="622300" y="2653030"/>
                    </a:lnTo>
                    <a:lnTo>
                      <a:pt x="2653030" y="622300"/>
                    </a:lnTo>
                    <a:close/>
                    <a:moveTo>
                      <a:pt x="2653030" y="477520"/>
                    </a:moveTo>
                    <a:lnTo>
                      <a:pt x="2653030" y="405130"/>
                    </a:lnTo>
                    <a:lnTo>
                      <a:pt x="405130" y="2653030"/>
                    </a:lnTo>
                    <a:lnTo>
                      <a:pt x="477520" y="2653030"/>
                    </a:lnTo>
                    <a:lnTo>
                      <a:pt x="2653030" y="477520"/>
                    </a:lnTo>
                    <a:close/>
                    <a:moveTo>
                      <a:pt x="2653030" y="1347470"/>
                    </a:moveTo>
                    <a:lnTo>
                      <a:pt x="2653030" y="1275080"/>
                    </a:lnTo>
                    <a:lnTo>
                      <a:pt x="1275080" y="2653030"/>
                    </a:lnTo>
                    <a:lnTo>
                      <a:pt x="1347470" y="2653030"/>
                    </a:lnTo>
                    <a:lnTo>
                      <a:pt x="2653030" y="1347470"/>
                    </a:lnTo>
                    <a:close/>
                    <a:moveTo>
                      <a:pt x="2653030" y="767080"/>
                    </a:moveTo>
                    <a:lnTo>
                      <a:pt x="2653030" y="694690"/>
                    </a:lnTo>
                    <a:lnTo>
                      <a:pt x="694690" y="2653030"/>
                    </a:lnTo>
                    <a:lnTo>
                      <a:pt x="767080" y="2653030"/>
                    </a:lnTo>
                    <a:lnTo>
                      <a:pt x="2653030" y="767080"/>
                    </a:lnTo>
                    <a:close/>
                    <a:moveTo>
                      <a:pt x="2653030" y="332740"/>
                    </a:moveTo>
                    <a:lnTo>
                      <a:pt x="2653030" y="260350"/>
                    </a:lnTo>
                    <a:lnTo>
                      <a:pt x="260350" y="2653030"/>
                    </a:lnTo>
                    <a:lnTo>
                      <a:pt x="332740" y="2653030"/>
                    </a:lnTo>
                    <a:lnTo>
                      <a:pt x="2653030" y="332740"/>
                    </a:lnTo>
                    <a:close/>
                    <a:moveTo>
                      <a:pt x="2653030" y="1202690"/>
                    </a:moveTo>
                    <a:lnTo>
                      <a:pt x="2653030" y="1130300"/>
                    </a:lnTo>
                    <a:lnTo>
                      <a:pt x="1130300" y="2653030"/>
                    </a:lnTo>
                    <a:lnTo>
                      <a:pt x="1202690" y="2653030"/>
                    </a:lnTo>
                    <a:lnTo>
                      <a:pt x="2653030" y="1202690"/>
                    </a:lnTo>
                    <a:close/>
                    <a:moveTo>
                      <a:pt x="2653030" y="913130"/>
                    </a:moveTo>
                    <a:lnTo>
                      <a:pt x="2653030" y="840740"/>
                    </a:lnTo>
                    <a:lnTo>
                      <a:pt x="840740" y="2653030"/>
                    </a:lnTo>
                    <a:lnTo>
                      <a:pt x="913130" y="2653030"/>
                    </a:lnTo>
                    <a:lnTo>
                      <a:pt x="2653030" y="913130"/>
                    </a:lnTo>
                    <a:close/>
                    <a:moveTo>
                      <a:pt x="2653030" y="1057910"/>
                    </a:moveTo>
                    <a:lnTo>
                      <a:pt x="2653030" y="985520"/>
                    </a:lnTo>
                    <a:lnTo>
                      <a:pt x="985520" y="2653030"/>
                    </a:lnTo>
                    <a:lnTo>
                      <a:pt x="1057910" y="2653030"/>
                    </a:lnTo>
                    <a:lnTo>
                      <a:pt x="2653030" y="1057910"/>
                    </a:lnTo>
                    <a:close/>
                  </a:path>
                </a:pathLst>
              </a:custGeom>
              <a:solidFill>
                <a:srgbClr val="004A94"/>
              </a:solidFill>
            </p:spPr>
            <p:txBody>
              <a:bodyPr/>
              <a:lstStyle/>
              <a:p>
                <a:endParaRPr lang="ru-RU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0" name="AutoShape 13"/>
            <p:cNvSpPr/>
            <p:nvPr/>
          </p:nvSpPr>
          <p:spPr>
            <a:xfrm rot="16200000" flipV="1">
              <a:off x="88176" y="8868956"/>
              <a:ext cx="2790191" cy="459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/>
              </a:solidFill>
            </a:ln>
          </p:spPr>
          <p:txBody>
            <a:bodyPr/>
            <a:lstStyle/>
            <a:p>
              <a:endParaRPr lang="ru-RU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AutoShape 4"/>
            <p:cNvSpPr/>
            <p:nvPr/>
          </p:nvSpPr>
          <p:spPr>
            <a:xfrm>
              <a:off x="0" y="2"/>
              <a:ext cx="1333500" cy="7353300"/>
            </a:xfrm>
            <a:prstGeom prst="rect">
              <a:avLst/>
            </a:prstGeom>
            <a:solidFill>
              <a:srgbClr val="245A8C"/>
            </a:solidFill>
          </p:spPr>
          <p:txBody>
            <a:bodyPr/>
            <a:lstStyle/>
            <a:p>
              <a:endParaRPr lang="ru-RU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AutoShape 13"/>
            <p:cNvSpPr/>
            <p:nvPr/>
          </p:nvSpPr>
          <p:spPr>
            <a:xfrm rot="16200000">
              <a:off x="-2193380" y="3653702"/>
              <a:ext cx="7353302" cy="459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/>
              </a:solidFill>
            </a:ln>
          </p:spPr>
          <p:txBody>
            <a:bodyPr/>
            <a:lstStyle/>
            <a:p>
              <a:endParaRPr lang="ru-RU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22"/>
          <p:cNvSpPr>
            <a:spLocks noChangeArrowheads="1"/>
          </p:cNvSpPr>
          <p:nvPr/>
        </p:nvSpPr>
        <p:spPr bwMode="auto">
          <a:xfrm>
            <a:off x="0" y="44450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pic>
        <p:nvPicPr>
          <p:cNvPr id="5128" name="Рисунок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618720"/>
            <a:ext cx="5064125" cy="157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Рисунок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6331" y="5846510"/>
            <a:ext cx="2557462" cy="243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/>
          <a:srcRect l="25563" t="13980" r="25563" b="11705"/>
          <a:stretch/>
        </p:blipFill>
        <p:spPr>
          <a:xfrm>
            <a:off x="13535133" y="5774268"/>
            <a:ext cx="2541368" cy="2578122"/>
          </a:xfrm>
          <a:prstGeom prst="ellipse">
            <a:avLst/>
          </a:prstGeom>
        </p:spPr>
      </p:pic>
      <p:pic>
        <p:nvPicPr>
          <p:cNvPr id="5131" name="Рисунок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9549" y="2742545"/>
            <a:ext cx="3792537" cy="132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1189038" y="4500563"/>
            <a:ext cx="4972050" cy="1076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Европада</a:t>
            </a:r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Хавфсизлик</a:t>
            </a:r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</a:t>
            </a:r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z-Cyrl-UZ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Ҳ</a:t>
            </a:r>
            <a:r>
              <a:rPr lang="ru-RU" sz="3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амкорлик</a:t>
            </a:r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Ташкилоти</a:t>
            </a:r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133" name="TextBox 27"/>
          <p:cNvSpPr txBox="1">
            <a:spLocks noChangeArrowheads="1"/>
          </p:cNvSpPr>
          <p:nvPr/>
        </p:nvSpPr>
        <p:spPr bwMode="auto">
          <a:xfrm>
            <a:off x="1318418" y="8549770"/>
            <a:ext cx="4713287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dirty="0" err="1">
                <a:latin typeface="Arial" panose="020B0604020202020204" pitchFamily="34" charset="0"/>
                <a:cs typeface="Arial" panose="020B0604020202020204" pitchFamily="34" charset="0"/>
              </a:rPr>
              <a:t>Мустақил</a:t>
            </a:r>
            <a:r>
              <a:rPr lang="ru-RU" alt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dirty="0" err="1">
                <a:latin typeface="Arial" panose="020B0604020202020204" pitchFamily="34" charset="0"/>
                <a:cs typeface="Arial" panose="020B0604020202020204" pitchFamily="34" charset="0"/>
              </a:rPr>
              <a:t>Давлат</a:t>
            </a:r>
            <a:r>
              <a:rPr lang="ru-RU" alt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dirty="0" err="1">
                <a:latin typeface="Arial" panose="020B0604020202020204" pitchFamily="34" charset="0"/>
                <a:cs typeface="Arial" panose="020B0604020202020204" pitchFamily="34" charset="0"/>
              </a:rPr>
              <a:t>Ҳамдўстлиги</a:t>
            </a:r>
            <a:r>
              <a:rPr lang="ru-RU" altLang="ru-RU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5134" name="TextBox 29"/>
          <p:cNvSpPr txBox="1">
            <a:spLocks noChangeArrowheads="1"/>
          </p:cNvSpPr>
          <p:nvPr/>
        </p:nvSpPr>
        <p:spPr bwMode="auto">
          <a:xfrm>
            <a:off x="6766719" y="4500563"/>
            <a:ext cx="4789487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dirty="0">
                <a:latin typeface="Arial" panose="020B0604020202020204" pitchFamily="34" charset="0"/>
                <a:cs typeface="Arial" panose="020B0604020202020204" pitchFamily="34" charset="0"/>
              </a:rPr>
              <a:t>Шанхай </a:t>
            </a:r>
            <a:r>
              <a:rPr lang="ru-RU" altLang="ru-RU" dirty="0" err="1">
                <a:latin typeface="Arial" panose="020B0604020202020204" pitchFamily="34" charset="0"/>
                <a:cs typeface="Arial" panose="020B0604020202020204" pitchFamily="34" charset="0"/>
              </a:rPr>
              <a:t>Ҳамкорлик</a:t>
            </a:r>
            <a:r>
              <a:rPr lang="ru-RU" alt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dirty="0" err="1">
                <a:latin typeface="Arial" panose="020B0604020202020204" pitchFamily="34" charset="0"/>
                <a:cs typeface="Arial" panose="020B0604020202020204" pitchFamily="34" charset="0"/>
              </a:rPr>
              <a:t>Ташкилоти</a:t>
            </a:r>
            <a:endParaRPr lang="ru-RU" alt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35" name="TextBox 33"/>
          <p:cNvSpPr txBox="1">
            <a:spLocks noChangeArrowheads="1"/>
          </p:cNvSpPr>
          <p:nvPr/>
        </p:nvSpPr>
        <p:spPr bwMode="auto">
          <a:xfrm>
            <a:off x="12504735" y="8549770"/>
            <a:ext cx="4602163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dirty="0" err="1">
                <a:latin typeface="Arial" panose="020B0604020202020204" pitchFamily="34" charset="0"/>
                <a:cs typeface="Arial" panose="020B0604020202020204" pitchFamily="34" charset="0"/>
              </a:rPr>
              <a:t>Ислом</a:t>
            </a:r>
            <a:r>
              <a:rPr lang="ru-RU" alt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Ҳамкорлик</a:t>
            </a:r>
            <a:r>
              <a:rPr lang="ru-RU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Ташкилоти</a:t>
            </a:r>
            <a:endParaRPr lang="ru-RU" alt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36" name="TextBox 37"/>
          <p:cNvSpPr txBox="1">
            <a:spLocks noChangeArrowheads="1"/>
          </p:cNvSpPr>
          <p:nvPr/>
        </p:nvSpPr>
        <p:spPr bwMode="auto">
          <a:xfrm>
            <a:off x="12161837" y="4498975"/>
            <a:ext cx="5287963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dirty="0" err="1">
                <a:latin typeface="Arial" panose="020B0604020202020204" pitchFamily="34" charset="0"/>
                <a:cs typeface="Arial" panose="020B0604020202020204" pitchFamily="34" charset="0"/>
              </a:rPr>
              <a:t>Бутунжаҳон</a:t>
            </a:r>
            <a:r>
              <a:rPr lang="ru-RU" alt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Сайлов</a:t>
            </a:r>
            <a:r>
              <a:rPr lang="ru-RU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Органлари</a:t>
            </a:r>
            <a:r>
              <a:rPr lang="ru-RU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Ассоциацияси</a:t>
            </a:r>
            <a:endParaRPr lang="ru-RU" alt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37" name="Рисунок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9650" y="2184400"/>
            <a:ext cx="3381375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8" name="Рисунок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5556" y="6109601"/>
            <a:ext cx="3071812" cy="206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9" name="TextBox 27"/>
          <p:cNvSpPr txBox="1">
            <a:spLocks noChangeArrowheads="1"/>
          </p:cNvSpPr>
          <p:nvPr/>
        </p:nvSpPr>
        <p:spPr bwMode="auto">
          <a:xfrm>
            <a:off x="6954837" y="8549770"/>
            <a:ext cx="441325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dirty="0" err="1">
                <a:latin typeface="Arial" panose="020B0604020202020204" pitchFamily="34" charset="0"/>
                <a:cs typeface="Arial" panose="020B0604020202020204" pitchFamily="34" charset="0"/>
              </a:rPr>
              <a:t>Туркий</a:t>
            </a:r>
            <a:r>
              <a:rPr lang="ru-RU" alt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Тилли </a:t>
            </a:r>
            <a:r>
              <a:rPr lang="ru-RU" alt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Давлатлар</a:t>
            </a:r>
            <a:r>
              <a:rPr lang="ru-RU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Ташкилоти</a:t>
            </a:r>
            <a:endParaRPr lang="ru-RU" alt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 bwMode="auto">
          <a:xfrm>
            <a:off x="12700" y="-19051"/>
            <a:ext cx="18288000" cy="1944688"/>
          </a:xfrm>
          <a:prstGeom prst="rect">
            <a:avLst/>
          </a:prstGeom>
          <a:solidFill>
            <a:srgbClr val="245A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ru-RU" altLang="ru-RU" sz="2000" b="1">
              <a:solidFill>
                <a:schemeClr val="bg1"/>
              </a:solidFill>
              <a:latin typeface="Arial" panose="020B0604020202020204" pitchFamily="34" charset="0"/>
              <a:ea typeface="Roboto"/>
              <a:cs typeface="Arial" panose="020B0604020202020204" pitchFamily="34" charset="0"/>
            </a:endParaRPr>
          </a:p>
        </p:txBody>
      </p:sp>
      <p:sp>
        <p:nvSpPr>
          <p:cNvPr id="17" name="Прямоугольник 1"/>
          <p:cNvSpPr>
            <a:spLocks noChangeArrowheads="1"/>
          </p:cNvSpPr>
          <p:nvPr/>
        </p:nvSpPr>
        <p:spPr bwMode="auto">
          <a:xfrm>
            <a:off x="12700" y="293688"/>
            <a:ext cx="182880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500" b="1" dirty="0">
                <a:solidFill>
                  <a:schemeClr val="bg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rPr>
              <a:t>ХАЛҚАРО КУЗАТУВНИ АМАЛГА ОШИРУВЧИ </a:t>
            </a:r>
            <a:r>
              <a:rPr lang="ru-RU" altLang="ru-RU" sz="4500" b="1" dirty="0" smtClean="0">
                <a:solidFill>
                  <a:schemeClr val="bg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rPr>
              <a:t>ХАЛҚАРО</a:t>
            </a:r>
            <a:r>
              <a:rPr lang="en-US" altLang="ru-RU" sz="4500" b="1" dirty="0" smtClean="0">
                <a:solidFill>
                  <a:schemeClr val="bg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rPr>
              <a:t> </a:t>
            </a:r>
            <a:r>
              <a:rPr lang="ru-RU" altLang="ru-RU" sz="4500" b="1" dirty="0" smtClean="0">
                <a:solidFill>
                  <a:schemeClr val="bg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rPr>
              <a:t>ТАШКИЛОТЛАР</a:t>
            </a:r>
            <a:endParaRPr lang="en-US" altLang="ru-RU" sz="4500" b="1" dirty="0">
              <a:solidFill>
                <a:schemeClr val="bg1"/>
              </a:solidFill>
              <a:latin typeface="Arial" panose="020B0604020202020204" pitchFamily="34" charset="0"/>
              <a:ea typeface="Roboto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22"/>
          <p:cNvSpPr>
            <a:spLocks noChangeArrowheads="1"/>
          </p:cNvSpPr>
          <p:nvPr/>
        </p:nvSpPr>
        <p:spPr bwMode="auto">
          <a:xfrm>
            <a:off x="0" y="44450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pic>
        <p:nvPicPr>
          <p:cNvPr id="7176" name="Рисунок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79" t="23750" r="37651" b="23061"/>
          <a:stretch>
            <a:fillRect/>
          </a:stretch>
        </p:blipFill>
        <p:spPr bwMode="auto">
          <a:xfrm>
            <a:off x="1143000" y="2324100"/>
            <a:ext cx="1646237" cy="137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3429000" y="2324100"/>
            <a:ext cx="14325600" cy="74174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БМТ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томонидан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2005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йил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27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октябрда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эълон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қилинган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Сайловларни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халқаро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кузатиш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принциплари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тўғрисидаги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Декларацияси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унга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илова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қилинган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Сайловларда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халқаро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кузатувчиларнинг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аҳлоқ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кодекси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Европада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хавфсизлик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ва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ҳамкорлик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ташкилотининг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1990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йил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29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июнда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қабул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қилинган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Инсонийлик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мезонлари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бўйича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конференцияси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Копенгаген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кенгаши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ҳужжати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МДҲ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иштирокчи-давлатлар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президент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ва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парламент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сайловларида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шунингдек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референдумларида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МДҲ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кузатувчилари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миссияси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тўғрисидаги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Низом;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Президент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ва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uz-Cyrl-UZ" sz="2800" dirty="0">
                <a:latin typeface="Arial" panose="020B0604020202020204" pitchFamily="34" charset="0"/>
                <a:cs typeface="Arial" panose="020B0604020202020204" pitchFamily="34" charset="0"/>
              </a:rPr>
              <a:t>ёки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парламент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сайловларида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ШҲТ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кузатувчилари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миссияси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тўғрисидаги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Низом;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Марказий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сайлов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комиссиясининг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2019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йил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19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сентябрдаги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938-сон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қарори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билан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тасдиқланган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«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Ўзбекистон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Республикаси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сайловларида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хорижий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давлатлар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ва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халқаро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ташкилотлардан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қатнашадиган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кузатувчилар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тўғрисида»ги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Низом.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 bwMode="auto">
          <a:xfrm>
            <a:off x="12700" y="-19051"/>
            <a:ext cx="18288000" cy="1944688"/>
          </a:xfrm>
          <a:prstGeom prst="rect">
            <a:avLst/>
          </a:prstGeom>
          <a:solidFill>
            <a:srgbClr val="245A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ru-RU" altLang="ru-RU" sz="2000" b="1">
              <a:solidFill>
                <a:schemeClr val="bg1"/>
              </a:solidFill>
              <a:latin typeface="Arial" panose="020B0604020202020204" pitchFamily="34" charset="0"/>
              <a:ea typeface="Roboto"/>
              <a:cs typeface="Arial" panose="020B0604020202020204" pitchFamily="34" charset="0"/>
            </a:endParaRPr>
          </a:p>
        </p:txBody>
      </p:sp>
      <p:sp>
        <p:nvSpPr>
          <p:cNvPr id="20" name="Прямоугольник 1"/>
          <p:cNvSpPr>
            <a:spLocks noChangeArrowheads="1"/>
          </p:cNvSpPr>
          <p:nvPr/>
        </p:nvSpPr>
        <p:spPr bwMode="auto">
          <a:xfrm>
            <a:off x="12700" y="293688"/>
            <a:ext cx="182880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500" b="1" dirty="0">
                <a:solidFill>
                  <a:schemeClr val="bg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rPr>
              <a:t>ХАЛҚАРО КУЗАТУВНИ АМАЛГА ОШИРИШНИНГ ҲУҚУҚИЙ АСОСЛАРИ</a:t>
            </a:r>
            <a:endParaRPr lang="en-US" altLang="ru-RU" sz="4500" b="1" dirty="0">
              <a:solidFill>
                <a:schemeClr val="bg1"/>
              </a:solidFill>
              <a:latin typeface="Arial" panose="020B0604020202020204" pitchFamily="34" charset="0"/>
              <a:ea typeface="Roboto"/>
              <a:cs typeface="Arial" panose="020B0604020202020204" pitchFamily="34" charset="0"/>
            </a:endParaRPr>
          </a:p>
        </p:txBody>
      </p:sp>
      <p:pic>
        <p:nvPicPr>
          <p:cNvPr id="7177" name="Рисунок 2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786" y="4097338"/>
            <a:ext cx="250666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9" name="Рисунок 3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52" r="16896" b="26768"/>
          <a:stretch>
            <a:fillRect/>
          </a:stretch>
        </p:blipFill>
        <p:spPr bwMode="auto">
          <a:xfrm>
            <a:off x="1074735" y="5580028"/>
            <a:ext cx="1782763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8" name="Рисунок 3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264" y="6896100"/>
            <a:ext cx="1325704" cy="1261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0" name="Рисунок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141" y="8343900"/>
            <a:ext cx="1251827" cy="1253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5" name="Прямая соединительная линия 34"/>
          <p:cNvCxnSpPr/>
          <p:nvPr/>
        </p:nvCxnSpPr>
        <p:spPr>
          <a:xfrm>
            <a:off x="3581400" y="3848100"/>
            <a:ext cx="14020800" cy="0"/>
          </a:xfrm>
          <a:prstGeom prst="line">
            <a:avLst/>
          </a:prstGeom>
          <a:ln>
            <a:solidFill>
              <a:srgbClr val="004A94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3581400" y="5580028"/>
            <a:ext cx="14020800" cy="0"/>
          </a:xfrm>
          <a:prstGeom prst="line">
            <a:avLst/>
          </a:prstGeom>
          <a:ln>
            <a:solidFill>
              <a:srgbClr val="004A94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581400" y="6896963"/>
            <a:ext cx="14020800" cy="0"/>
          </a:xfrm>
          <a:prstGeom prst="line">
            <a:avLst/>
          </a:prstGeom>
          <a:ln>
            <a:solidFill>
              <a:srgbClr val="004A94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581400" y="8176588"/>
            <a:ext cx="14020800" cy="0"/>
          </a:xfrm>
          <a:prstGeom prst="line">
            <a:avLst/>
          </a:prstGeom>
          <a:ln>
            <a:solidFill>
              <a:srgbClr val="004A94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Объект 2"/>
          <p:cNvSpPr txBox="1">
            <a:spLocks/>
          </p:cNvSpPr>
          <p:nvPr/>
        </p:nvSpPr>
        <p:spPr bwMode="auto">
          <a:xfrm>
            <a:off x="6781800" y="2552700"/>
            <a:ext cx="10210800" cy="6934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defRPr/>
            </a:pPr>
            <a:r>
              <a:rPr lang="uz-Cyrl-UZ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миссия бошлиғи ва унинг </a:t>
            </a:r>
            <a:r>
              <a:rPr lang="uz-Cyrl-UZ" altLang="ru-RU" sz="2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ўринбосари;</a:t>
            </a:r>
            <a:endParaRPr lang="uz-Cyrl-UZ" altLang="ru-RU" sz="28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defRPr/>
            </a:pPr>
            <a:r>
              <a:rPr lang="uz-Cyrl-UZ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сайловлар бўйича </a:t>
            </a:r>
            <a:r>
              <a:rPr lang="uz-Cyrl-UZ" altLang="ru-RU" sz="2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мутахассис;</a:t>
            </a:r>
            <a:endParaRPr lang="uz-Cyrl-UZ" altLang="ru-RU" sz="28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defRPr/>
            </a:pPr>
            <a:r>
              <a:rPr lang="uz-Cyrl-UZ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сиёсий масалалар бўйича </a:t>
            </a:r>
            <a:r>
              <a:rPr lang="uz-Cyrl-UZ" altLang="ru-RU" sz="2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мутахассис;</a:t>
            </a:r>
            <a:endParaRPr lang="uz-Cyrl-UZ" altLang="ru-RU" sz="28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defRPr/>
            </a:pPr>
            <a:r>
              <a:rPr lang="uz-Cyrl-UZ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ҳуқуқий масалалар бўйича </a:t>
            </a:r>
            <a:r>
              <a:rPr lang="uz-Cyrl-UZ" altLang="ru-RU" sz="2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мутахассис;</a:t>
            </a:r>
            <a:endParaRPr lang="uz-Cyrl-UZ" altLang="ru-RU" sz="28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defRPr/>
            </a:pPr>
            <a:r>
              <a:rPr lang="uz-Cyrl-UZ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ОАВ бўйича </a:t>
            </a:r>
            <a:r>
              <a:rPr lang="uz-Cyrl-UZ" altLang="ru-RU" sz="2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мутахассис;</a:t>
            </a:r>
            <a:endParaRPr lang="uz-Cyrl-UZ" altLang="ru-RU" sz="28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defRPr/>
            </a:pPr>
            <a:r>
              <a:rPr lang="uz-Cyrl-UZ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статистика масалалари бўйича </a:t>
            </a:r>
            <a:r>
              <a:rPr lang="uz-Cyrl-UZ" altLang="ru-RU" sz="2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мутахассис;</a:t>
            </a:r>
            <a:endParaRPr lang="uz-Cyrl-UZ" altLang="ru-RU" sz="28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defRPr/>
            </a:pPr>
            <a:r>
              <a:rPr lang="uz-Cyrl-UZ" altLang="ru-RU" sz="2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моддий</a:t>
            </a:r>
            <a:r>
              <a:rPr lang="uz-Cyrl-UZ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­-техникавий </a:t>
            </a:r>
            <a:r>
              <a:rPr lang="uz-Cyrl-UZ" altLang="ru-RU" sz="2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таъминот учун масъул;</a:t>
            </a:r>
            <a:endParaRPr lang="uz-Cyrl-UZ" altLang="ru-RU" sz="28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defRPr/>
            </a:pPr>
            <a:r>
              <a:rPr lang="uz-Cyrl-UZ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молия масалалари бўйича </a:t>
            </a:r>
            <a:r>
              <a:rPr lang="uz-Cyrl-UZ" altLang="ru-RU" sz="2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масъул;</a:t>
            </a:r>
            <a:endParaRPr lang="uz-Cyrl-UZ" altLang="ru-RU" sz="28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defRPr/>
            </a:pPr>
            <a:r>
              <a:rPr lang="uz-Cyrl-UZ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парламент аъзолари билан алоқалар учун </a:t>
            </a:r>
            <a:r>
              <a:rPr lang="uz-Cyrl-UZ" altLang="ru-RU" sz="2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масъул;</a:t>
            </a:r>
            <a:endParaRPr lang="uz-Cyrl-UZ" altLang="ru-RU" sz="28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lang="uz-Cyrl-UZ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узоқ муддатли </a:t>
            </a:r>
            <a:r>
              <a:rPr lang="uz-Cyrl-UZ" altLang="ru-RU" sz="2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кузатувчилар </a:t>
            </a:r>
            <a:r>
              <a:rPr lang="uz-Cyrl-UZ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мувофиқлаштирувчиси ва хавфсизлик учун </a:t>
            </a:r>
            <a:r>
              <a:rPr lang="uz-Cyrl-UZ" altLang="ru-RU" sz="2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масъул.</a:t>
            </a:r>
            <a:endParaRPr lang="ru-RU" altLang="ru-RU" sz="28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 bwMode="auto">
          <a:xfrm>
            <a:off x="732699" y="5528712"/>
            <a:ext cx="5181600" cy="28024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 algn="ctr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uz-Cyrl-UZ" sz="5400" b="1" dirty="0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УЗОҚ </a:t>
            </a:r>
            <a:r>
              <a:rPr lang="en-US" sz="5400" b="1" dirty="0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uz-Cyrl-UZ" sz="5400" b="1" dirty="0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ҚИСҚА</a:t>
            </a:r>
            <a:endParaRPr lang="uz-Cyrl-UZ" sz="5400" b="1" dirty="0">
              <a:solidFill>
                <a:srgbClr val="004A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uz-Cyrl-UZ" sz="5400" b="1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муддатли кузатувчилар</a:t>
            </a:r>
          </a:p>
        </p:txBody>
      </p:sp>
      <p:pic>
        <p:nvPicPr>
          <p:cNvPr id="29" name="Рисунок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143" y="2552700"/>
            <a:ext cx="4214713" cy="2364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Заголовок 1"/>
          <p:cNvSpPr txBox="1">
            <a:spLocks/>
          </p:cNvSpPr>
          <p:nvPr/>
        </p:nvSpPr>
        <p:spPr bwMode="auto">
          <a:xfrm>
            <a:off x="0" y="0"/>
            <a:ext cx="18288000" cy="1944688"/>
          </a:xfrm>
          <a:prstGeom prst="rect">
            <a:avLst/>
          </a:prstGeom>
          <a:solidFill>
            <a:srgbClr val="245A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ru-RU" altLang="ru-RU" sz="2000" b="1">
              <a:solidFill>
                <a:schemeClr val="bg1"/>
              </a:solidFill>
              <a:latin typeface="Arial" panose="020B0604020202020204" pitchFamily="34" charset="0"/>
              <a:ea typeface="Roboto"/>
              <a:cs typeface="Arial" panose="020B0604020202020204" pitchFamily="34" charset="0"/>
            </a:endParaRPr>
          </a:p>
        </p:txBody>
      </p:sp>
      <p:sp>
        <p:nvSpPr>
          <p:cNvPr id="32" name="Прямоугольник 1"/>
          <p:cNvSpPr>
            <a:spLocks noChangeArrowheads="1"/>
          </p:cNvSpPr>
          <p:nvPr/>
        </p:nvSpPr>
        <p:spPr bwMode="auto">
          <a:xfrm>
            <a:off x="0" y="312739"/>
            <a:ext cx="182880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4500" b="1" spc="17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ДЕМОКРАТИК ИНСТИТУТЛАР ВА ИНСОН ҲУҚУҚЛАРИ БЮРОСИ МИССИЯСИ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6781800" y="3238500"/>
            <a:ext cx="1020748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785113" y="3924300"/>
            <a:ext cx="1020748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781800" y="4533900"/>
            <a:ext cx="1020748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781800" y="5219700"/>
            <a:ext cx="1020748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785113" y="5829300"/>
            <a:ext cx="1020748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785113" y="6515100"/>
            <a:ext cx="1020748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6785113" y="7124700"/>
            <a:ext cx="1020748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6781800" y="7734300"/>
            <a:ext cx="1020748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781800" y="8343900"/>
            <a:ext cx="1020748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Объект 2"/>
          <p:cNvSpPr txBox="1">
            <a:spLocks/>
          </p:cNvSpPr>
          <p:nvPr/>
        </p:nvSpPr>
        <p:spPr bwMode="auto">
          <a:xfrm>
            <a:off x="6096000" y="2552700"/>
            <a:ext cx="11258550" cy="708660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>
              <a:buFont typeface="Arial" panose="020B0604020202020204" pitchFamily="34" charset="0"/>
              <a:buNone/>
              <a:defRPr/>
            </a:pPr>
            <a:r>
              <a:rPr lang="uz-Cyrl-UZ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МСК</a:t>
            </a:r>
            <a:r>
              <a:rPr lang="ru-RU" sz="28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нинг</a:t>
            </a:r>
            <a:r>
              <a:rPr lang="uz-Cyrl-UZ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2021 йил </a:t>
            </a:r>
            <a:r>
              <a:rPr lang="uz-Cyrl-UZ" sz="28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14 апрелдаги </a:t>
            </a:r>
            <a:r>
              <a:rPr lang="uz-Cyrl-UZ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1066-сон қарори </a:t>
            </a:r>
            <a:r>
              <a:rPr lang="uz-Cyrl-UZ" sz="28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билан тасдиқланган </a:t>
            </a:r>
            <a:r>
              <a:rPr lang="uz-Cyrl-UZ" sz="2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УСК низоми 67-бандини ишлаб чиқишда инобатга олинган.</a:t>
            </a:r>
            <a:r>
              <a:rPr lang="uz-Cyrl-UZ" sz="28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Ушбу бандга кўра сайлов куни овоз бериш вақтида участка сайлов комиссияси биносида қуйидагилар ҳозир бўлиши мумкин:</a:t>
            </a:r>
            <a:endParaRPr lang="en-US" sz="28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uz-Cyrl-UZ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тегишли </a:t>
            </a:r>
            <a:r>
              <a:rPr lang="uz-Cyrl-UZ" sz="28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участка сайлов комиссияси </a:t>
            </a:r>
            <a:r>
              <a:rPr lang="uz-Cyrl-UZ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аъзолари;</a:t>
            </a:r>
            <a:endParaRPr lang="ru-RU" sz="28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uz-Cyrl-UZ" sz="28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тегишли округ сайлов комиссияси аъзолари, Марказий сайлов комиссияси </a:t>
            </a:r>
            <a:r>
              <a:rPr lang="uz-Cyrl-UZ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аъзолари;</a:t>
            </a:r>
            <a:endParaRPr lang="ru-RU" sz="28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uz-Cyrl-UZ" sz="28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сиёсий </a:t>
            </a:r>
            <a:r>
              <a:rPr lang="uz-Cyrl-UZ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партиялар кузатувчилари;</a:t>
            </a:r>
            <a:endParaRPr lang="ru-RU" sz="28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uz-Cyrl-UZ" sz="28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оммавий ахборот воситалари </a:t>
            </a:r>
            <a:r>
              <a:rPr lang="uz-Cyrl-UZ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вакиллари;</a:t>
            </a:r>
            <a:endParaRPr lang="ru-RU" sz="28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uz-Cyrl-UZ" sz="28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фуқароларнинг ўзини ўзи бошқариш органларининг </a:t>
            </a:r>
            <a:r>
              <a:rPr lang="uz-Cyrl-UZ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кузатувчилари;</a:t>
            </a:r>
            <a:endParaRPr lang="ru-RU" sz="28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uz-Cyrl-UZ" sz="28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бошқа давлатлар ва халқаро ташкилотлардан </a:t>
            </a:r>
            <a:r>
              <a:rPr lang="uz-Cyrl-UZ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кузатувчилар;</a:t>
            </a:r>
            <a:endParaRPr lang="ru-RU" sz="28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uz-Cyrl-UZ" sz="28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участкадаги сайловчилар рўйхати бўйича овоз беришда иштирок этувчи </a:t>
            </a:r>
            <a:r>
              <a:rPr lang="uz-Cyrl-UZ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сайловчилар.</a:t>
            </a:r>
            <a:endParaRPr lang="ru-RU" sz="28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47" name="Объект 2"/>
          <p:cNvSpPr txBox="1">
            <a:spLocks noChangeArrowheads="1"/>
          </p:cNvSpPr>
          <p:nvPr/>
        </p:nvSpPr>
        <p:spPr bwMode="auto">
          <a:xfrm>
            <a:off x="732700" y="5525395"/>
            <a:ext cx="5181600" cy="4113906"/>
          </a:xfrm>
          <a:prstGeom prst="rect">
            <a:avLst/>
          </a:prstGeom>
          <a:solidFill>
            <a:schemeClr val="bg1">
              <a:lumMod val="85000"/>
              <a:alpha val="39999"/>
            </a:schemeClr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uz-Cyrl-UZ" altLang="ru-RU" sz="2800" i="1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МСК сайлов участкаларида сайлов куни бунга ваколати бўлмаган бегона шахсларнинг туришига қарши қатъий чора кўриши, мутасадди органлар УСК фаолиятига аралашаётган шахсларга қарши чора кўриши лозим</a:t>
            </a:r>
            <a:endParaRPr lang="uz-Cyrl-UZ" altLang="ru-RU" sz="2800" dirty="0">
              <a:solidFill>
                <a:srgbClr val="004A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 bwMode="auto">
          <a:xfrm>
            <a:off x="0" y="0"/>
            <a:ext cx="18288000" cy="1944688"/>
          </a:xfrm>
          <a:prstGeom prst="rect">
            <a:avLst/>
          </a:prstGeom>
          <a:solidFill>
            <a:srgbClr val="245A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ru-RU" altLang="ru-RU" sz="2000" b="1">
              <a:solidFill>
                <a:schemeClr val="bg1"/>
              </a:solidFill>
              <a:latin typeface="Arial" panose="020B0604020202020204" pitchFamily="34" charset="0"/>
              <a:ea typeface="Roboto"/>
              <a:cs typeface="Arial" panose="020B0604020202020204" pitchFamily="34" charset="0"/>
            </a:endParaRPr>
          </a:p>
        </p:txBody>
      </p:sp>
      <p:sp>
        <p:nvSpPr>
          <p:cNvPr id="16" name="Прямоугольник 1"/>
          <p:cNvSpPr>
            <a:spLocks noChangeArrowheads="1"/>
          </p:cNvSpPr>
          <p:nvPr/>
        </p:nvSpPr>
        <p:spPr bwMode="auto">
          <a:xfrm>
            <a:off x="0" y="312739"/>
            <a:ext cx="182880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4200" b="1" spc="17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ДЕМОКРАТИК ИНСТИТУТЛАР ВА ИНСОН ҲУҚУҚЛАРИ БЮРОСИ МИССИЯСИ</a:t>
            </a:r>
            <a:r>
              <a:rPr lang="uz-Cyrl-UZ" sz="4200" b="1" spc="17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НИНГ ЖОРИЙ ҚИЛИНГАН ТАКЛИФЛАРИ</a:t>
            </a:r>
            <a:endParaRPr lang="ru-RU" sz="4200" b="1" spc="17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Рисунок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143" y="2552700"/>
            <a:ext cx="4214713" cy="2364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2"/>
          <p:cNvSpPr txBox="1"/>
          <p:nvPr/>
        </p:nvSpPr>
        <p:spPr>
          <a:xfrm>
            <a:off x="7924800" y="342900"/>
            <a:ext cx="10210800" cy="99104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z-Latn-UZ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айлов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комиссияларининг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мажлисларида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ҳозир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бўлиш</a:t>
            </a:r>
            <a:r>
              <a:rPr lang="ru-RU" sz="275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uz-Cyrl-UZ" sz="275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номзодлар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кўрсатишга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бағишланган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йиғилишларда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номзодларнинг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сайловчилар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билан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учрашувларида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иштирок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этиш</a:t>
            </a:r>
            <a:r>
              <a:rPr lang="ru-RU" sz="275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uz-Cyrl-UZ" sz="275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75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</a:t>
            </a:r>
            <a:r>
              <a:rPr lang="ru-RU" sz="275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участкасида</a:t>
            </a:r>
            <a:r>
              <a:rPr lang="ru-RU" sz="275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ҳозир</a:t>
            </a:r>
            <a:r>
              <a:rPr lang="ru-RU" sz="275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бўлиш</a:t>
            </a:r>
            <a:r>
              <a:rPr lang="ru-RU" sz="275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75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тайёргарлик</a:t>
            </a:r>
            <a:r>
              <a:rPr lang="ru-RU" sz="275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ишларининг</a:t>
            </a:r>
            <a:r>
              <a:rPr lang="ru-RU" sz="275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боришини</a:t>
            </a:r>
            <a:r>
              <a:rPr lang="ru-RU" sz="275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75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яширин</a:t>
            </a:r>
            <a:r>
              <a:rPr lang="ru-RU" sz="275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овоз</a:t>
            </a:r>
            <a:r>
              <a:rPr lang="ru-RU" sz="275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бериш</a:t>
            </a:r>
            <a:r>
              <a:rPr lang="ru-RU" sz="275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кабиналарининг</a:t>
            </a:r>
            <a:r>
              <a:rPr lang="ru-RU" sz="275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ёки</a:t>
            </a:r>
            <a:r>
              <a:rPr lang="ru-RU" sz="275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хоналарининг</a:t>
            </a:r>
            <a:r>
              <a:rPr lang="ru-RU" sz="275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жойлаштирилишини</a:t>
            </a:r>
            <a:r>
              <a:rPr lang="ru-RU" sz="275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</a:t>
            </a:r>
            <a:r>
              <a:rPr lang="ru-RU" sz="275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</a:t>
            </a:r>
            <a:r>
              <a:rPr lang="ru-RU" sz="275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қутиларининг</a:t>
            </a:r>
            <a:r>
              <a:rPr lang="ru-RU" sz="275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муҳрланишини</a:t>
            </a:r>
            <a:r>
              <a:rPr lang="ru-RU" sz="275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75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фуқароларнинг</a:t>
            </a:r>
            <a:r>
              <a:rPr lang="ru-RU" sz="275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рўйхатга</a:t>
            </a:r>
            <a:r>
              <a:rPr lang="ru-RU" sz="275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олинишини</a:t>
            </a:r>
            <a:r>
              <a:rPr lang="ru-RU" sz="275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75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</a:t>
            </a:r>
            <a:r>
              <a:rPr lang="ru-RU" sz="275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бюллетенларининг</a:t>
            </a:r>
            <a:r>
              <a:rPr lang="ru-RU" sz="275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уларга</a:t>
            </a:r>
            <a:r>
              <a:rPr lang="ru-RU" sz="275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берилишини</a:t>
            </a:r>
            <a:r>
              <a:rPr lang="ru-RU" sz="275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75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кузатиш</a:t>
            </a:r>
            <a:r>
              <a:rPr lang="ru-RU" sz="275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uz-Cyrl-UZ" sz="275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овозлар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санаб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чиқилаётганда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ва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сайлов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комиссиясининг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баённомаси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тузилаётганда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ҳозир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бўлиш</a:t>
            </a:r>
            <a:r>
              <a:rPr lang="ru-RU" sz="275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uz-Cyrl-UZ" sz="275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сайлов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натижалари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тўғрисидаги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ҳужжатларнинг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тегишли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сайлов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комиссияси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томонидан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тасдиқланган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кўчирма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нусхаларини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сўраш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ва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олиш</a:t>
            </a:r>
            <a:r>
              <a:rPr lang="ru-RU" sz="275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uz-Cyrl-UZ" sz="275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агар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тегишли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сайлов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участкасида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ушбу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кодекснинг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талаблари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бузилишига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йўл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қўйилган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деб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ҳисоблаш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учун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асослар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бўлса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ўз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кузатувлари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тўғрисида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тегишли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сайлов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комиссиясига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маълум</a:t>
            </a:r>
            <a:r>
              <a:rPr lang="ru-RU" sz="2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5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қилиш</a:t>
            </a:r>
            <a:r>
              <a:rPr lang="ru-RU" sz="275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75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AutoShape 4"/>
          <p:cNvSpPr>
            <a:spLocks noChangeArrowheads="1"/>
          </p:cNvSpPr>
          <p:nvPr/>
        </p:nvSpPr>
        <p:spPr bwMode="auto">
          <a:xfrm>
            <a:off x="12699" y="13918"/>
            <a:ext cx="7634288" cy="10273082"/>
          </a:xfrm>
          <a:prstGeom prst="rect">
            <a:avLst/>
          </a:prstGeom>
          <a:solidFill>
            <a:srgbClr val="245A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200"/>
          </a:p>
        </p:txBody>
      </p:sp>
      <p:sp>
        <p:nvSpPr>
          <p:cNvPr id="25" name="TextBox 3"/>
          <p:cNvSpPr txBox="1"/>
          <p:nvPr/>
        </p:nvSpPr>
        <p:spPr>
          <a:xfrm>
            <a:off x="914401" y="3449638"/>
            <a:ext cx="5967412" cy="40395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eaLnBrk="1" fontAlgn="auto" hangingPunct="1">
              <a:lnSpc>
                <a:spcPts val="63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000" b="1" spc="17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ХАЛҚАРО КУЗАТУВЧИЛАР ҚАНДАЙ ҲУҚУҚЛАРГА ЭГА?</a:t>
            </a:r>
            <a:endParaRPr lang="en-US" sz="5000" b="1" spc="17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AutoShape 13"/>
          <p:cNvSpPr>
            <a:spLocks noChangeArrowheads="1"/>
          </p:cNvSpPr>
          <p:nvPr/>
        </p:nvSpPr>
        <p:spPr bwMode="auto">
          <a:xfrm>
            <a:off x="914400" y="3141352"/>
            <a:ext cx="1800000" cy="103188"/>
          </a:xfrm>
          <a:prstGeom prst="rect">
            <a:avLst/>
          </a:prstGeom>
          <a:solidFill>
            <a:srgbClr val="F8CF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7924800" y="1028700"/>
            <a:ext cx="9906000" cy="0"/>
          </a:xfrm>
          <a:prstGeom prst="line">
            <a:avLst/>
          </a:prstGeom>
          <a:ln>
            <a:solidFill>
              <a:srgbClr val="004A94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7924800" y="2705100"/>
            <a:ext cx="9906000" cy="0"/>
          </a:xfrm>
          <a:prstGeom prst="line">
            <a:avLst/>
          </a:prstGeom>
          <a:ln>
            <a:solidFill>
              <a:srgbClr val="004A94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7924800" y="5219700"/>
            <a:ext cx="9906000" cy="0"/>
          </a:xfrm>
          <a:prstGeom prst="line">
            <a:avLst/>
          </a:prstGeom>
          <a:ln>
            <a:solidFill>
              <a:srgbClr val="004A94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7924800" y="6438900"/>
            <a:ext cx="9906000" cy="0"/>
          </a:xfrm>
          <a:prstGeom prst="line">
            <a:avLst/>
          </a:prstGeom>
          <a:ln>
            <a:solidFill>
              <a:srgbClr val="004A94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7924800" y="8115300"/>
            <a:ext cx="9906000" cy="0"/>
          </a:xfrm>
          <a:prstGeom prst="line">
            <a:avLst/>
          </a:prstGeom>
          <a:ln>
            <a:solidFill>
              <a:srgbClr val="004A94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4"/>
          <p:cNvSpPr>
            <a:spLocks noChangeArrowheads="1"/>
          </p:cNvSpPr>
          <p:nvPr/>
        </p:nvSpPr>
        <p:spPr bwMode="auto">
          <a:xfrm>
            <a:off x="12699" y="13918"/>
            <a:ext cx="7634288" cy="10273082"/>
          </a:xfrm>
          <a:prstGeom prst="rect">
            <a:avLst/>
          </a:prstGeom>
          <a:solidFill>
            <a:srgbClr val="245A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200"/>
          </a:p>
        </p:txBody>
      </p:sp>
      <p:sp>
        <p:nvSpPr>
          <p:cNvPr id="13" name="TextBox 3"/>
          <p:cNvSpPr txBox="1"/>
          <p:nvPr/>
        </p:nvSpPr>
        <p:spPr>
          <a:xfrm>
            <a:off x="914400" y="3449638"/>
            <a:ext cx="6732587" cy="40395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eaLnBrk="1" fontAlgn="auto" hangingPunct="1">
              <a:lnSpc>
                <a:spcPts val="63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000" b="1" spc="17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ХАЛҚАРО КУЗАТУВЧИЛАР ҚАНДАЙ </a:t>
            </a:r>
            <a:r>
              <a:rPr lang="ru-RU" sz="5000" b="1" spc="179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МАЖБУРИЯТЛАРГА </a:t>
            </a:r>
            <a:r>
              <a:rPr lang="ru-RU" sz="5000" b="1" spc="17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ЭГА?</a:t>
            </a:r>
            <a:endParaRPr lang="en-US" sz="5000" b="1" spc="17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AutoShape 13"/>
          <p:cNvSpPr>
            <a:spLocks noChangeArrowheads="1"/>
          </p:cNvSpPr>
          <p:nvPr/>
        </p:nvSpPr>
        <p:spPr bwMode="auto">
          <a:xfrm>
            <a:off x="914400" y="3141352"/>
            <a:ext cx="1800000" cy="103188"/>
          </a:xfrm>
          <a:prstGeom prst="rect">
            <a:avLst/>
          </a:prstGeom>
          <a:solidFill>
            <a:srgbClr val="F8CF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2"/>
          <p:cNvSpPr txBox="1"/>
          <p:nvPr/>
        </p:nvSpPr>
        <p:spPr>
          <a:xfrm>
            <a:off x="7924800" y="342900"/>
            <a:ext cx="9906000" cy="94795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uz-Cyrl-UZ" sz="28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ўз фаолиятида Ўзбекистон Республикаси </a:t>
            </a:r>
            <a:r>
              <a:rPr lang="uz-Cyrl-UZ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Конституциясига</a:t>
            </a:r>
            <a:r>
              <a:rPr lang="uz-Cyrl-UZ" sz="28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, қонунларига, жумладан Ўзбекистонда бўлиш қоидаларига, сайловни ташкил этиш ва ўтказиш борасидаги халқаро ҳуқуқнинг </a:t>
            </a:r>
            <a:r>
              <a:rPr lang="uz-Cyrl-UZ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умум эътироф </a:t>
            </a:r>
            <a:r>
              <a:rPr lang="uz-Cyrl-UZ" sz="28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этилган нормаларига амал </a:t>
            </a:r>
            <a:r>
              <a:rPr lang="uz-Cyrl-UZ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қилиш;</a:t>
            </a:r>
            <a:endParaRPr lang="en-US" sz="28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ru-RU" sz="28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uz-Cyrl-UZ" sz="28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сайлов устидан халқаро кузатувни амалга ошириш борасидаги ўз вазифаларини холислик, сиёсий бетарафлик принципларига амал қилган ҳолда бажариш, сайлов комиссиялари, давлат органлари, мансабдор шахслар, сайлов жараёни иштирокчиларига нисбатан қандай бўлмасин бирон-бир тарзда афзаллик билдиришдан воз </a:t>
            </a:r>
            <a:r>
              <a:rPr lang="uz-Cyrl-UZ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кечиш;</a:t>
            </a:r>
            <a:endParaRPr lang="en-US" sz="28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ru-RU" sz="28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uz-Cyrl-UZ" sz="28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барча даражадаги сайлов комиссияларига, давлат ҳокимияти ва бошқарув органларига ҳамда бошқа ташкилотларга кирганида МСК томонидан берилган мандатни шахсини тасдиқловчи ҳужжат билан биргаликда </a:t>
            </a:r>
            <a:r>
              <a:rPr lang="uz-Cyrl-UZ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кўрсатиш;</a:t>
            </a:r>
            <a:endParaRPr lang="en-US" sz="28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ru-RU" sz="28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uz-Cyrl-UZ" sz="28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ўз хулосаларини ўтказилган кузатув ва ҳақиқий материаллар билан </a:t>
            </a:r>
            <a:r>
              <a:rPr lang="uz-Cyrl-UZ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асослантириш.</a:t>
            </a:r>
            <a:endParaRPr lang="ru-RU" sz="2800" spc="24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7924800" y="2705100"/>
            <a:ext cx="9906000" cy="0"/>
          </a:xfrm>
          <a:prstGeom prst="line">
            <a:avLst/>
          </a:prstGeom>
          <a:ln>
            <a:solidFill>
              <a:srgbClr val="004A94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7924800" y="6134100"/>
            <a:ext cx="9906000" cy="0"/>
          </a:xfrm>
          <a:prstGeom prst="line">
            <a:avLst/>
          </a:prstGeom>
          <a:ln>
            <a:solidFill>
              <a:srgbClr val="004A94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7924800" y="8724900"/>
            <a:ext cx="9906000" cy="0"/>
          </a:xfrm>
          <a:prstGeom prst="line">
            <a:avLst/>
          </a:prstGeom>
          <a:ln>
            <a:solidFill>
              <a:srgbClr val="004A94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>
            <a:off x="4267200" y="9029700"/>
            <a:ext cx="8774113" cy="0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Заголовок 1"/>
          <p:cNvSpPr txBox="1">
            <a:spLocks/>
          </p:cNvSpPr>
          <p:nvPr/>
        </p:nvSpPr>
        <p:spPr bwMode="auto">
          <a:xfrm>
            <a:off x="12700" y="-19050"/>
            <a:ext cx="18288000" cy="1338262"/>
          </a:xfrm>
          <a:prstGeom prst="rect">
            <a:avLst/>
          </a:prstGeom>
          <a:solidFill>
            <a:srgbClr val="245A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ru-RU" altLang="ru-RU" sz="2000" b="1">
              <a:solidFill>
                <a:schemeClr val="bg1"/>
              </a:solidFill>
              <a:latin typeface="Arial" panose="020B0604020202020204" pitchFamily="34" charset="0"/>
              <a:ea typeface="Roboto"/>
              <a:cs typeface="Arial" panose="020B0604020202020204" pitchFamily="34" charset="0"/>
            </a:endParaRPr>
          </a:p>
        </p:txBody>
      </p:sp>
      <p:sp>
        <p:nvSpPr>
          <p:cNvPr id="16" name="Прямоугольник 1"/>
          <p:cNvSpPr>
            <a:spLocks noChangeArrowheads="1"/>
          </p:cNvSpPr>
          <p:nvPr/>
        </p:nvSpPr>
        <p:spPr bwMode="auto">
          <a:xfrm>
            <a:off x="12700" y="293688"/>
            <a:ext cx="18288000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4500" b="1" spc="17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ХАЛҚАРО КУЗАТУВЧИЛАРГА НИМА ТАҚИҚЛАНАДИ?</a:t>
            </a:r>
          </a:p>
        </p:txBody>
      </p:sp>
      <p:sp>
        <p:nvSpPr>
          <p:cNvPr id="20" name="Прямоугольник: скругленные углы 7"/>
          <p:cNvSpPr/>
          <p:nvPr/>
        </p:nvSpPr>
        <p:spPr>
          <a:xfrm>
            <a:off x="2895600" y="2308338"/>
            <a:ext cx="14736763" cy="1263651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effectLst>
            <a:outerShdw blurRad="25400" dist="127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586321" tIns="55880" rIns="55880" bIns="55880" spcCol="1270" anchor="ctr"/>
          <a:lstStyle/>
          <a:p>
            <a:pPr eaLnBrk="1" hangingPunct="1"/>
            <a:r>
              <a:rPr lang="en-US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айловчи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бюллетенига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ўз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белгисини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қўяётган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пайтда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яширин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овоз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бериш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кабинасида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ёки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хонасида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бўлиш</a:t>
            </a:r>
            <a:r>
              <a:rPr lang="ru-RU" altLang="ru-RU" sz="2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en-US" altLang="ru-RU" sz="28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1" name="Группа 50"/>
          <p:cNvGrpSpPr/>
          <p:nvPr/>
        </p:nvGrpSpPr>
        <p:grpSpPr>
          <a:xfrm>
            <a:off x="1391335" y="2482300"/>
            <a:ext cx="922338" cy="923925"/>
            <a:chOff x="1378635" y="2430027"/>
            <a:chExt cx="922338" cy="923925"/>
          </a:xfrm>
        </p:grpSpPr>
        <p:sp>
          <p:nvSpPr>
            <p:cNvPr id="21" name="Овал 20"/>
            <p:cNvSpPr/>
            <p:nvPr/>
          </p:nvSpPr>
          <p:spPr>
            <a:xfrm>
              <a:off x="1378635" y="2430027"/>
              <a:ext cx="922338" cy="923925"/>
            </a:xfrm>
            <a:prstGeom prst="ellipse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pic>
          <p:nvPicPr>
            <p:cNvPr id="32" name="Рисунок 31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5336" y="2616209"/>
              <a:ext cx="628936" cy="514583"/>
            </a:xfrm>
            <a:prstGeom prst="rect">
              <a:avLst/>
            </a:prstGeom>
          </p:spPr>
        </p:pic>
      </p:grpSp>
      <p:grpSp>
        <p:nvGrpSpPr>
          <p:cNvPr id="55" name="Группа 54"/>
          <p:cNvGrpSpPr/>
          <p:nvPr/>
        </p:nvGrpSpPr>
        <p:grpSpPr>
          <a:xfrm>
            <a:off x="1391335" y="7577931"/>
            <a:ext cx="922338" cy="922338"/>
            <a:chOff x="1327453" y="7584847"/>
            <a:chExt cx="922338" cy="922338"/>
          </a:xfrm>
        </p:grpSpPr>
        <p:sp>
          <p:nvSpPr>
            <p:cNvPr id="43" name="Овал 42"/>
            <p:cNvSpPr/>
            <p:nvPr/>
          </p:nvSpPr>
          <p:spPr>
            <a:xfrm>
              <a:off x="1327453" y="7584847"/>
              <a:ext cx="922338" cy="922338"/>
            </a:xfrm>
            <a:prstGeom prst="ellipse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pic>
          <p:nvPicPr>
            <p:cNvPr id="33" name="Рисунок 3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18307" y="7736453"/>
              <a:ext cx="619125" cy="619125"/>
            </a:xfrm>
            <a:prstGeom prst="rect">
              <a:avLst/>
            </a:prstGeom>
          </p:spPr>
        </p:pic>
      </p:grpSp>
      <p:grpSp>
        <p:nvGrpSpPr>
          <p:cNvPr id="50" name="Группа 49"/>
          <p:cNvGrpSpPr/>
          <p:nvPr/>
        </p:nvGrpSpPr>
        <p:grpSpPr>
          <a:xfrm>
            <a:off x="1391335" y="4237293"/>
            <a:ext cx="923925" cy="922338"/>
            <a:chOff x="1378635" y="4221445"/>
            <a:chExt cx="923925" cy="922338"/>
          </a:xfrm>
        </p:grpSpPr>
        <p:sp>
          <p:nvSpPr>
            <p:cNvPr id="23" name="Овал 22"/>
            <p:cNvSpPr/>
            <p:nvPr/>
          </p:nvSpPr>
          <p:spPr>
            <a:xfrm>
              <a:off x="1378635" y="4221445"/>
              <a:ext cx="923925" cy="922338"/>
            </a:xfrm>
            <a:prstGeom prst="ellipse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pic>
          <p:nvPicPr>
            <p:cNvPr id="35" name="Рисунок 34"/>
            <p:cNvPicPr>
              <a:picLocks noChangeAspect="1"/>
            </p:cNvPicPr>
            <p:nvPr/>
          </p:nvPicPr>
          <p:blipFill>
            <a:blip r:embed="rId4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87282" y="4415923"/>
              <a:ext cx="532030" cy="535288"/>
            </a:xfrm>
            <a:prstGeom prst="rect">
              <a:avLst/>
            </a:prstGeom>
          </p:spPr>
        </p:pic>
      </p:grpSp>
      <p:grpSp>
        <p:nvGrpSpPr>
          <p:cNvPr id="48" name="Группа 47"/>
          <p:cNvGrpSpPr/>
          <p:nvPr/>
        </p:nvGrpSpPr>
        <p:grpSpPr>
          <a:xfrm>
            <a:off x="1391335" y="5901531"/>
            <a:ext cx="922338" cy="922338"/>
            <a:chOff x="1412079" y="5870437"/>
            <a:chExt cx="922338" cy="922338"/>
          </a:xfrm>
        </p:grpSpPr>
        <p:sp>
          <p:nvSpPr>
            <p:cNvPr id="29" name="Овал 28"/>
            <p:cNvSpPr/>
            <p:nvPr/>
          </p:nvSpPr>
          <p:spPr>
            <a:xfrm>
              <a:off x="1412079" y="5870437"/>
              <a:ext cx="922338" cy="922338"/>
            </a:xfrm>
            <a:prstGeom prst="ellipse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pic>
          <p:nvPicPr>
            <p:cNvPr id="36" name="Рисунок 3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86095" y="6036298"/>
              <a:ext cx="652803" cy="652803"/>
            </a:xfrm>
            <a:prstGeom prst="rect">
              <a:avLst/>
            </a:prstGeom>
          </p:spPr>
        </p:pic>
      </p:grpSp>
      <p:sp>
        <p:nvSpPr>
          <p:cNvPr id="40" name="Прямоугольник: скругленные углы 7"/>
          <p:cNvSpPr/>
          <p:nvPr/>
        </p:nvSpPr>
        <p:spPr>
          <a:xfrm>
            <a:off x="2895599" y="4015087"/>
            <a:ext cx="14736763" cy="1263651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effectLst>
            <a:outerShdw blurRad="25400" dist="127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586321" tIns="55880" rIns="55880" bIns="55880" spcCol="1270" anchor="ctr"/>
          <a:lstStyle/>
          <a:p>
            <a:pPr eaLnBrk="1" hangingPunct="1"/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фуқароларга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таъсир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ўтказиш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бирон-бир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ташвиқот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материалини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ёки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адабиётини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тарқатиш</a:t>
            </a:r>
            <a:r>
              <a:rPr lang="ru-RU" altLang="ru-RU" sz="2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en-US" altLang="ru-RU" sz="28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Прямоугольник: скругленные углы 7"/>
          <p:cNvSpPr/>
          <p:nvPr/>
        </p:nvSpPr>
        <p:spPr>
          <a:xfrm>
            <a:off x="2895598" y="5721836"/>
            <a:ext cx="14736763" cy="1263651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effectLst>
            <a:outerShdw blurRad="25400" dist="127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586321" tIns="55880" rIns="55880" bIns="55880" spcCol="1270" anchor="ctr"/>
          <a:lstStyle/>
          <a:p>
            <a:pPr eaLnBrk="1" hangingPunct="1"/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сайловчилардан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улар </a:t>
            </a:r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қандай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овоз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берганлигини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суриштириш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ёки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сайловчиларга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бюллетенига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белги </a:t>
            </a:r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қўйишда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бирон-бир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тарзда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ёрдам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кўрсатиш</a:t>
            </a:r>
            <a:r>
              <a:rPr lang="ru-RU" altLang="ru-RU" sz="2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en-US" altLang="ru-RU" sz="28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Прямоугольник: скругленные углы 7"/>
          <p:cNvSpPr/>
          <p:nvPr/>
        </p:nvSpPr>
        <p:spPr>
          <a:xfrm>
            <a:off x="2895598" y="7428585"/>
            <a:ext cx="14736763" cy="1263651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effectLst>
            <a:outerShdw blurRad="25400" dist="127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586321" tIns="55880" rIns="55880" bIns="55880" spcCol="1270" anchor="ctr"/>
          <a:lstStyle/>
          <a:p>
            <a:pPr eaLnBrk="1" hangingPunct="1"/>
            <a:r>
              <a:rPr lang="ru-RU" altLang="ru-RU" sz="280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</a:t>
            </a:r>
            <a:r>
              <a:rPr lang="ru-RU" altLang="ru-RU" sz="2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комиссиясининг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фаолиятига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шу </a:t>
            </a:r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жумладан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қутиларини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муҳрлашга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уларни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очишга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овозларни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санаб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чиқишга</a:t>
            </a:r>
            <a:r>
              <a:rPr lang="ru-RU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аралашиш</a:t>
            </a:r>
            <a:r>
              <a:rPr lang="ru-RU" altLang="ru-RU" sz="2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altLang="ru-RU" sz="28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>
            <a:off x="1378635" y="3771900"/>
            <a:ext cx="16253726" cy="0"/>
          </a:xfrm>
          <a:prstGeom prst="line">
            <a:avLst/>
          </a:prstGeom>
          <a:ln>
            <a:solidFill>
              <a:srgbClr val="004A94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2347117" y="2933700"/>
            <a:ext cx="548481" cy="0"/>
          </a:xfrm>
          <a:prstGeom prst="line">
            <a:avLst/>
          </a:prstGeom>
          <a:ln>
            <a:solidFill>
              <a:srgbClr val="004A94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2347117" y="4686300"/>
            <a:ext cx="548481" cy="0"/>
          </a:xfrm>
          <a:prstGeom prst="line">
            <a:avLst/>
          </a:prstGeom>
          <a:ln>
            <a:solidFill>
              <a:srgbClr val="004A94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2347117" y="6362700"/>
            <a:ext cx="548481" cy="0"/>
          </a:xfrm>
          <a:prstGeom prst="line">
            <a:avLst/>
          </a:prstGeom>
          <a:ln>
            <a:solidFill>
              <a:srgbClr val="004A94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2347117" y="8039100"/>
            <a:ext cx="548481" cy="0"/>
          </a:xfrm>
          <a:prstGeom prst="line">
            <a:avLst/>
          </a:prstGeom>
          <a:ln>
            <a:solidFill>
              <a:srgbClr val="004A94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1378635" y="5524500"/>
            <a:ext cx="16253726" cy="0"/>
          </a:xfrm>
          <a:prstGeom prst="line">
            <a:avLst/>
          </a:prstGeom>
          <a:ln>
            <a:solidFill>
              <a:srgbClr val="004A94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1378635" y="7200900"/>
            <a:ext cx="16253726" cy="0"/>
          </a:xfrm>
          <a:prstGeom prst="line">
            <a:avLst/>
          </a:prstGeom>
          <a:ln>
            <a:solidFill>
              <a:srgbClr val="004A94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348" y="4229100"/>
            <a:ext cx="2828228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5" name="TextBox 5"/>
          <p:cNvSpPr txBox="1">
            <a:spLocks noChangeArrowheads="1"/>
          </p:cNvSpPr>
          <p:nvPr/>
        </p:nvSpPr>
        <p:spPr bwMode="auto">
          <a:xfrm>
            <a:off x="5562600" y="2404275"/>
            <a:ext cx="11963400" cy="6555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398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398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398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398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398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39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39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39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39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uz-Cyrl-UZ" altLang="ru-RU" sz="2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Хорижий </a:t>
            </a:r>
            <a:r>
              <a:rPr lang="uz-Cyrl-UZ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(халқаро) кузатувчилар Ўзбекистон Республикаси ҳудудида </a:t>
            </a:r>
            <a:r>
              <a:rPr lang="uz-Cyrl-UZ" altLang="ru-RU" sz="2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бўлиш </a:t>
            </a:r>
            <a:r>
              <a:rPr lang="uz-Cyrl-UZ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вақтида Ўзбекистон Республикаси ҳимояси остида бўладилар ва уларнинг қонун ҳужжатларида белгиланган ҳуқуқ ва эркинликлари таъминланади.</a:t>
            </a:r>
            <a:endParaRPr lang="ru-RU" altLang="ru-RU" sz="28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uz-Cyrl-UZ" altLang="ru-RU" sz="28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uz-Cyrl-UZ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Ўзбекистон Республикаси Ташқи ишлар вазирлиги, МСК, округ сайлов комиссиялари, участка сайлов комиссиялари ўз ваколатлари доирасида хорижий (халқаро) кузатувчилар фаолиятига кўмаклашади.</a:t>
            </a:r>
            <a:endParaRPr lang="ru-RU" altLang="ru-RU" sz="28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uz-Cyrl-UZ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 комиссиялари хорижий (халқаро) кузатувчини мандати ва шахсини тасдиқловчи ҳужжатига асосан рўйхатга олгандан кейин унга ўз ваколатларини тўлақонли ҳамда тўсқинликсиз амалга ошириши учун шароит яратиб беради.</a:t>
            </a:r>
            <a:endParaRPr lang="ru-RU" altLang="ru-RU" sz="28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uz-Cyrl-UZ" altLang="ru-RU" sz="28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uz-Cyrl-UZ" altLang="ru-RU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Хорижий (халқаро) кузатувчилар ўз фаолиятларини мустақил равишда амалга оширадилар</a:t>
            </a:r>
            <a:r>
              <a:rPr lang="uz-Cyrl-UZ" altLang="ru-RU" sz="2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uz-Cyrl-UZ" altLang="ru-RU" sz="28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272" name="Рисунок 6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508897" y="2404275"/>
            <a:ext cx="1052513" cy="87312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12700" y="-19051"/>
            <a:ext cx="18288000" cy="1944688"/>
          </a:xfrm>
          <a:prstGeom prst="rect">
            <a:avLst/>
          </a:prstGeom>
          <a:solidFill>
            <a:srgbClr val="245A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ru-RU" altLang="ru-RU" sz="2000" b="1">
              <a:solidFill>
                <a:schemeClr val="bg1"/>
              </a:solidFill>
              <a:latin typeface="Arial" panose="020B0604020202020204" pitchFamily="34" charset="0"/>
              <a:ea typeface="Roboto"/>
              <a:cs typeface="Arial" panose="020B0604020202020204" pitchFamily="34" charset="0"/>
            </a:endParaRPr>
          </a:p>
        </p:txBody>
      </p:sp>
      <p:sp>
        <p:nvSpPr>
          <p:cNvPr id="15" name="Прямоугольник 1"/>
          <p:cNvSpPr>
            <a:spLocks noChangeArrowheads="1"/>
          </p:cNvSpPr>
          <p:nvPr/>
        </p:nvSpPr>
        <p:spPr bwMode="auto">
          <a:xfrm>
            <a:off x="12700" y="293688"/>
            <a:ext cx="182880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buNone/>
              <a:defRPr/>
            </a:pPr>
            <a:r>
              <a:rPr lang="ru-RU" sz="4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ХАЛҚАРО </a:t>
            </a:r>
            <a:r>
              <a:rPr lang="ru-RU" altLang="ru-RU" sz="4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КУЗАТУВЧИЛАРНИНГ ҲУҚУҚЛАРИ ВА ФАОЛИЯТЛАРИНИНГ КАФОЛАТЛАРИ</a:t>
            </a:r>
          </a:p>
        </p:txBody>
      </p:sp>
      <p:pic>
        <p:nvPicPr>
          <p:cNvPr id="16" name="Рисунок 6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508897" y="4601384"/>
            <a:ext cx="1052513" cy="87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6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508897" y="8074091"/>
            <a:ext cx="1052513" cy="8731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" name="Прямая соединительная линия 17"/>
          <p:cNvCxnSpPr/>
          <p:nvPr/>
        </p:nvCxnSpPr>
        <p:spPr>
          <a:xfrm>
            <a:off x="5715000" y="4381500"/>
            <a:ext cx="11734800" cy="0"/>
          </a:xfrm>
          <a:prstGeom prst="line">
            <a:avLst/>
          </a:prstGeom>
          <a:ln>
            <a:solidFill>
              <a:srgbClr val="004A94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715000" y="7810500"/>
            <a:ext cx="11734800" cy="0"/>
          </a:xfrm>
          <a:prstGeom prst="line">
            <a:avLst/>
          </a:prstGeom>
          <a:ln>
            <a:solidFill>
              <a:srgbClr val="004A94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2262</TotalTime>
  <Words>719</Words>
  <Application>Microsoft Office PowerPoint</Application>
  <PresentationFormat>Произвольный</PresentationFormat>
  <Paragraphs>80</Paragraphs>
  <Slides>10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Wingdings</vt:lpstr>
      <vt:lpstr>Roboto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Сайлов деганда нимани тушунасиз?</dc:title>
  <dc:creator>Teacher</dc:creator>
  <cp:lastModifiedBy>Asus</cp:lastModifiedBy>
  <cp:revision>180</cp:revision>
  <dcterms:created xsi:type="dcterms:W3CDTF">2006-08-16T00:00:00Z</dcterms:created>
  <dcterms:modified xsi:type="dcterms:W3CDTF">2021-05-18T06:49:14Z</dcterms:modified>
</cp:coreProperties>
</file>